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4"/>
  </p:sldMasterIdLst>
  <p:notesMasterIdLst>
    <p:notesMasterId r:id="rId88"/>
  </p:notesMasterIdLst>
  <p:handoutMasterIdLst>
    <p:handoutMasterId r:id="rId89"/>
  </p:handoutMasterIdLst>
  <p:sldIdLst>
    <p:sldId id="316" r:id="rId5"/>
    <p:sldId id="288" r:id="rId6"/>
    <p:sldId id="314" r:id="rId7"/>
    <p:sldId id="261" r:id="rId8"/>
    <p:sldId id="320" r:id="rId9"/>
    <p:sldId id="274" r:id="rId10"/>
    <p:sldId id="276" r:id="rId11"/>
    <p:sldId id="296" r:id="rId12"/>
    <p:sldId id="290" r:id="rId13"/>
    <p:sldId id="293" r:id="rId14"/>
    <p:sldId id="294" r:id="rId15"/>
    <p:sldId id="302" r:id="rId16"/>
    <p:sldId id="295" r:id="rId17"/>
    <p:sldId id="297" r:id="rId18"/>
    <p:sldId id="383" r:id="rId19"/>
    <p:sldId id="298" r:id="rId20"/>
    <p:sldId id="321" r:id="rId21"/>
    <p:sldId id="322" r:id="rId22"/>
    <p:sldId id="326" r:id="rId23"/>
    <p:sldId id="329" r:id="rId24"/>
    <p:sldId id="328" r:id="rId25"/>
    <p:sldId id="323" r:id="rId26"/>
    <p:sldId id="325" r:id="rId27"/>
    <p:sldId id="324" r:id="rId28"/>
    <p:sldId id="327" r:id="rId29"/>
    <p:sldId id="312" r:id="rId30"/>
    <p:sldId id="279" r:id="rId31"/>
    <p:sldId id="331" r:id="rId32"/>
    <p:sldId id="269" r:id="rId33"/>
    <p:sldId id="389" r:id="rId34"/>
    <p:sldId id="356" r:id="rId35"/>
    <p:sldId id="382" r:id="rId36"/>
    <p:sldId id="357" r:id="rId37"/>
    <p:sldId id="358" r:id="rId38"/>
    <p:sldId id="355" r:id="rId39"/>
    <p:sldId id="359" r:id="rId40"/>
    <p:sldId id="360" r:id="rId41"/>
    <p:sldId id="361" r:id="rId42"/>
    <p:sldId id="381" r:id="rId43"/>
    <p:sldId id="363" r:id="rId44"/>
    <p:sldId id="364" r:id="rId45"/>
    <p:sldId id="365" r:id="rId46"/>
    <p:sldId id="366" r:id="rId47"/>
    <p:sldId id="368" r:id="rId48"/>
    <p:sldId id="367" r:id="rId49"/>
    <p:sldId id="369" r:id="rId50"/>
    <p:sldId id="370" r:id="rId51"/>
    <p:sldId id="371" r:id="rId52"/>
    <p:sldId id="387" r:id="rId53"/>
    <p:sldId id="390" r:id="rId54"/>
    <p:sldId id="372" r:id="rId55"/>
    <p:sldId id="373" r:id="rId56"/>
    <p:sldId id="374" r:id="rId57"/>
    <p:sldId id="375" r:id="rId58"/>
    <p:sldId id="376" r:id="rId59"/>
    <p:sldId id="377" r:id="rId60"/>
    <p:sldId id="378" r:id="rId61"/>
    <p:sldId id="380" r:id="rId62"/>
    <p:sldId id="379" r:id="rId63"/>
    <p:sldId id="384" r:id="rId64"/>
    <p:sldId id="385" r:id="rId65"/>
    <p:sldId id="386" r:id="rId66"/>
    <p:sldId id="330" r:id="rId67"/>
    <p:sldId id="345" r:id="rId68"/>
    <p:sldId id="346" r:id="rId69"/>
    <p:sldId id="353" r:id="rId70"/>
    <p:sldId id="352" r:id="rId71"/>
    <p:sldId id="334" r:id="rId72"/>
    <p:sldId id="350" r:id="rId73"/>
    <p:sldId id="347" r:id="rId74"/>
    <p:sldId id="348" r:id="rId75"/>
    <p:sldId id="335" r:id="rId76"/>
    <p:sldId id="338" r:id="rId77"/>
    <p:sldId id="337" r:id="rId78"/>
    <p:sldId id="342" r:id="rId79"/>
    <p:sldId id="349" r:id="rId80"/>
    <p:sldId id="344" r:id="rId81"/>
    <p:sldId id="388" r:id="rId82"/>
    <p:sldId id="351" r:id="rId83"/>
    <p:sldId id="284" r:id="rId84"/>
    <p:sldId id="332" r:id="rId85"/>
    <p:sldId id="283" r:id="rId86"/>
    <p:sldId id="281" r:id="rId8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810D"/>
    <a:srgbClr val="007456"/>
    <a:srgbClr val="0000E1"/>
    <a:srgbClr val="9DBFBE"/>
    <a:srgbClr val="2A2000"/>
    <a:srgbClr val="584300"/>
    <a:srgbClr val="E7E3DE"/>
    <a:srgbClr val="527E7D"/>
    <a:srgbClr val="E1E1DB"/>
    <a:srgbClr val="ACAD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78197" autoAdjust="0"/>
  </p:normalViewPr>
  <p:slideViewPr>
    <p:cSldViewPr>
      <p:cViewPr varScale="1">
        <p:scale>
          <a:sx n="86" d="100"/>
          <a:sy n="86" d="100"/>
        </p:scale>
        <p:origin x="678" y="84"/>
      </p:cViewPr>
      <p:guideLst>
        <p:guide orient="horz" pos="2160"/>
        <p:guide pos="3839"/>
      </p:guideLst>
    </p:cSldViewPr>
  </p:slideViewPr>
  <p:notesTextViewPr>
    <p:cViewPr>
      <p:scale>
        <a:sx n="1" d="1"/>
        <a:sy n="1" d="1"/>
      </p:scale>
      <p:origin x="0" y="0"/>
    </p:cViewPr>
  </p:notesTextViewPr>
  <p:notesViewPr>
    <p:cSldViewPr showGuides="1">
      <p:cViewPr varScale="1">
        <p:scale>
          <a:sx n="84" d="100"/>
          <a:sy n="84" d="100"/>
        </p:scale>
        <p:origin x="305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3/30/2019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3/30/2019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Hi, my name is Tonya Cooper. I'm a Software Engineer at Quicken Loans. I've worked there for a year and a half. Before Quicken, I worked for an organization developing online banking software. How many of you pay your bills online? (expecting everyone). Yes, of course, all of you, or nearly all of you. You were my end users. I spent a few of my years at that organization working on integrating 3rd party bill pay APIs into online banking applications. Today I'm going to share with you what I learned from those projects and how I made it all work together.</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a:t>
            </a:fld>
            <a:endParaRPr lang="en-US"/>
          </a:p>
        </p:txBody>
      </p:sp>
    </p:spTree>
    <p:extLst>
      <p:ext uri="{BB962C8B-B14F-4D97-AF65-F5344CB8AC3E}">
        <p14:creationId xmlns:p14="http://schemas.microsoft.com/office/powerpoint/2010/main" val="2703466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Here's the same response in XML format. Still pretty easy to read, but it has additional elements. But most of us are pretty familiar with XML.</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10</a:t>
            </a:fld>
            <a:endParaRPr lang="en-US"/>
          </a:p>
        </p:txBody>
      </p:sp>
    </p:spTree>
    <p:extLst>
      <p:ext uri="{BB962C8B-B14F-4D97-AF65-F5344CB8AC3E}">
        <p14:creationId xmlns:p14="http://schemas.microsoft.com/office/powerpoint/2010/main" val="2255688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And here is the same response in PHP. I'm not a PHP developer, but like the XML, you can see what's going on</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11</a:t>
            </a:fld>
            <a:endParaRPr lang="en-US"/>
          </a:p>
        </p:txBody>
      </p:sp>
    </p:spTree>
    <p:extLst>
      <p:ext uri="{BB962C8B-B14F-4D97-AF65-F5344CB8AC3E}">
        <p14:creationId xmlns:p14="http://schemas.microsoft.com/office/powerpoint/2010/main" val="2397802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I've worked with some APIs that allow you to set the response type in the request. Most will only return one type.</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12</a:t>
            </a:fld>
            <a:endParaRPr lang="en-US"/>
          </a:p>
        </p:txBody>
      </p:sp>
    </p:spTree>
    <p:extLst>
      <p:ext uri="{BB962C8B-B14F-4D97-AF65-F5344CB8AC3E}">
        <p14:creationId xmlns:p14="http://schemas.microsoft.com/office/powerpoint/2010/main" val="179025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Now, let's look at a SOAP request and response. SOAP APIs might be outdated, but there are still plenty out there. SOAP requests and responses are wrapped in a SOAP envelope.</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13</a:t>
            </a:fld>
            <a:endParaRPr lang="en-US"/>
          </a:p>
        </p:txBody>
      </p:sp>
    </p:spTree>
    <p:extLst>
      <p:ext uri="{BB962C8B-B14F-4D97-AF65-F5344CB8AC3E}">
        <p14:creationId xmlns:p14="http://schemas.microsoft.com/office/powerpoint/2010/main" val="313588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The request here is fairly verbose</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14</a:t>
            </a:fld>
            <a:endParaRPr lang="en-US"/>
          </a:p>
        </p:txBody>
      </p:sp>
    </p:spTree>
    <p:extLst>
      <p:ext uri="{BB962C8B-B14F-4D97-AF65-F5344CB8AC3E}">
        <p14:creationId xmlns:p14="http://schemas.microsoft.com/office/powerpoint/2010/main" val="2137304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But here we're just passing in some basic information to Get Beer.  </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15</a:t>
            </a:fld>
            <a:endParaRPr lang="en-US"/>
          </a:p>
        </p:txBody>
      </p:sp>
    </p:spTree>
    <p:extLst>
      <p:ext uri="{BB962C8B-B14F-4D97-AF65-F5344CB8AC3E}">
        <p14:creationId xmlns:p14="http://schemas.microsoft.com/office/powerpoint/2010/main" val="228317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And here's what that soap response looks like.</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16</a:t>
            </a:fld>
            <a:endParaRPr lang="en-US"/>
          </a:p>
        </p:txBody>
      </p:sp>
    </p:spTree>
    <p:extLst>
      <p:ext uri="{BB962C8B-B14F-4D97-AF65-F5344CB8AC3E}">
        <p14:creationId xmlns:p14="http://schemas.microsoft.com/office/powerpoint/2010/main" val="4038645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we’re familiar with how requests and responses look for different types of APIs, let’s talk about some common components of APIs that you will likely run into and how to handle them.</a:t>
            </a:r>
          </a:p>
        </p:txBody>
      </p:sp>
      <p:sp>
        <p:nvSpPr>
          <p:cNvPr id="4" name="Slide Number Placeholder 3"/>
          <p:cNvSpPr>
            <a:spLocks noGrp="1"/>
          </p:cNvSpPr>
          <p:nvPr>
            <p:ph type="sldNum" sz="quarter" idx="5"/>
          </p:nvPr>
        </p:nvSpPr>
        <p:spPr/>
        <p:txBody>
          <a:bodyPr/>
          <a:lstStyle/>
          <a:p>
            <a:fld id="{3EBA5BD7-F043-4D1B-AA17-CD412FC534DE}" type="slidenum">
              <a:rPr lang="en-US" smtClean="0"/>
              <a:t>17</a:t>
            </a:fld>
            <a:endParaRPr lang="en-US"/>
          </a:p>
        </p:txBody>
      </p:sp>
    </p:spTree>
    <p:extLst>
      <p:ext uri="{BB962C8B-B14F-4D97-AF65-F5344CB8AC3E}">
        <p14:creationId xmlns:p14="http://schemas.microsoft.com/office/powerpoint/2010/main" val="3685589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Some, but not all APIs, have options for pagination and filtering. And most APIs implement some strategy for security. Specifically, we'll talk about  authentication and authorization.</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18</a:t>
            </a:fld>
            <a:endParaRPr lang="en-US"/>
          </a:p>
        </p:txBody>
      </p:sp>
    </p:spTree>
    <p:extLst>
      <p:ext uri="{BB962C8B-B14F-4D97-AF65-F5344CB8AC3E}">
        <p14:creationId xmlns:p14="http://schemas.microsoft.com/office/powerpoint/2010/main" val="698223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Both pagination and filtering might be used to handle large datasets</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19</a:t>
            </a:fld>
            <a:endParaRPr lang="en-US"/>
          </a:p>
        </p:txBody>
      </p:sp>
    </p:spTree>
    <p:extLst>
      <p:ext uri="{BB962C8B-B14F-4D97-AF65-F5344CB8AC3E}">
        <p14:creationId xmlns:p14="http://schemas.microsoft.com/office/powerpoint/2010/main" val="1966838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Quicken Loans is based in Detroit, MI. I work remotely from where I live in Grand Rapids, MI. Beer City, USA. We have over 30 breweries within the city, including Founders Brewing Co. I've been a mug club member there for almost 15 years.</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a:t>
            </a:fld>
            <a:endParaRPr lang="en-US"/>
          </a:p>
        </p:txBody>
      </p:sp>
    </p:spTree>
    <p:extLst>
      <p:ext uri="{BB962C8B-B14F-4D97-AF65-F5344CB8AC3E}">
        <p14:creationId xmlns:p14="http://schemas.microsoft.com/office/powerpoint/2010/main" val="3795606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These techniques allow you to conserve resources like bandwidth and memory. </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20</a:t>
            </a:fld>
            <a:endParaRPr lang="en-US"/>
          </a:p>
        </p:txBody>
      </p:sp>
    </p:spTree>
    <p:extLst>
      <p:ext uri="{BB962C8B-B14F-4D97-AF65-F5344CB8AC3E}">
        <p14:creationId xmlns:p14="http://schemas.microsoft.com/office/powerpoint/2010/main" val="690941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They can improve your response time by returning smaller chunks of data at a time</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21</a:t>
            </a:fld>
            <a:endParaRPr lang="en-US"/>
          </a:p>
        </p:txBody>
      </p:sp>
    </p:spTree>
    <p:extLst>
      <p:ext uri="{BB962C8B-B14F-4D97-AF65-F5344CB8AC3E}">
        <p14:creationId xmlns:p14="http://schemas.microsoft.com/office/powerpoint/2010/main" val="375377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There's a few different ways you might interact with pagination through an API you're integrating. Some APIs might force a "size". Meaning you can ask for any page, but you'll always get a set of, say, 50 or 100 in your response. Your request is just going to specify a page in this case.</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22</a:t>
            </a:fld>
            <a:endParaRPr lang="en-US"/>
          </a:p>
        </p:txBody>
      </p:sp>
    </p:spTree>
    <p:extLst>
      <p:ext uri="{BB962C8B-B14F-4D97-AF65-F5344CB8AC3E}">
        <p14:creationId xmlns:p14="http://schemas.microsoft.com/office/powerpoint/2010/main" val="2228157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Better APIs will allow you to ask for a specific page and set the page size. </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23</a:t>
            </a:fld>
            <a:endParaRPr lang="en-US"/>
          </a:p>
        </p:txBody>
      </p:sp>
    </p:spTree>
    <p:extLst>
      <p:ext uri="{BB962C8B-B14F-4D97-AF65-F5344CB8AC3E}">
        <p14:creationId xmlns:p14="http://schemas.microsoft.com/office/powerpoint/2010/main" val="1839186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Another approach is an offset scheme. In this approach, you provide a starting item and the number of items you want back in the response. Additionally, some APIs allow you to indicate how you want the result set sorted. There might be defaults to pagination results if you don't provide it in the request. If an API supports pagination, it should include pagination metadata in the response, like number of items in the response and total number of items available. A good REST API might include links to the next and previous page.</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24</a:t>
            </a:fld>
            <a:endParaRPr lang="en-US"/>
          </a:p>
        </p:txBody>
      </p:sp>
    </p:spTree>
    <p:extLst>
      <p:ext uri="{BB962C8B-B14F-4D97-AF65-F5344CB8AC3E}">
        <p14:creationId xmlns:p14="http://schemas.microsoft.com/office/powerpoint/2010/main" val="1187201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Filtering has the same benefits of pagination. An API may allow you to filter on one or more category to limit the result.</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25</a:t>
            </a:fld>
            <a:endParaRPr lang="en-US"/>
          </a:p>
        </p:txBody>
      </p:sp>
    </p:spTree>
    <p:extLst>
      <p:ext uri="{BB962C8B-B14F-4D97-AF65-F5344CB8AC3E}">
        <p14:creationId xmlns:p14="http://schemas.microsoft.com/office/powerpoint/2010/main" val="1080714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Authentication and Authorization aren't the same thing. Authentication is verifying who you are, and authorization is verifying you are allowed access to a resource. Username and Password are used for authentication. An API Key can be used to both authenticate and authorize. A token or session ID are typically provided after some sort of authentication and used to authorize the requests. The API should be using one or a combination of these to both authenticate and authorize you. Their documentation should specify exactly how this is done.</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26</a:t>
            </a:fld>
            <a:endParaRPr lang="en-US"/>
          </a:p>
        </p:txBody>
      </p:sp>
    </p:spTree>
    <p:extLst>
      <p:ext uri="{BB962C8B-B14F-4D97-AF65-F5344CB8AC3E}">
        <p14:creationId xmlns:p14="http://schemas.microsoft.com/office/powerpoint/2010/main" val="3735348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You might feel like Steve Carell in the passenger seat. And your driver </a:t>
            </a:r>
            <a:r>
              <a:rPr lang="en-US" sz="1600" b="0" i="1" kern="1200" dirty="0">
                <a:solidFill>
                  <a:schemeClr val="tx1"/>
                </a:solidFill>
                <a:effectLst/>
                <a:latin typeface="+mn-lt"/>
                <a:ea typeface="+mn-ea"/>
                <a:cs typeface="+mn-cs"/>
              </a:rPr>
              <a:t>just might </a:t>
            </a:r>
            <a:r>
              <a:rPr lang="en-US" sz="1600" b="0" i="0" kern="1200" dirty="0">
                <a:solidFill>
                  <a:schemeClr val="tx1"/>
                </a:solidFill>
                <a:effectLst/>
                <a:latin typeface="+mn-lt"/>
                <a:ea typeface="+mn-ea"/>
                <a:cs typeface="+mn-cs"/>
              </a:rPr>
              <a:t>be drunk. If you've integrated APIs from a variety of vendors, you have likely ran into a poorly developed one. Or at least one with poor documentation. </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27</a:t>
            </a:fld>
            <a:endParaRPr lang="en-US"/>
          </a:p>
        </p:txBody>
      </p:sp>
    </p:spTree>
    <p:extLst>
      <p:ext uri="{BB962C8B-B14F-4D97-AF65-F5344CB8AC3E}">
        <p14:creationId xmlns:p14="http://schemas.microsoft.com/office/powerpoint/2010/main" val="119029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Recognizing those components and understanding how they are typically used will get you up to speed faster. Next, let’s look at Integration Tools. Being able to make calls to the APIs and see exactly what the responses look like outside of our applications can be of great assistance in our integrations.</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28</a:t>
            </a:fld>
            <a:endParaRPr lang="en-US"/>
          </a:p>
        </p:txBody>
      </p:sp>
    </p:spTree>
    <p:extLst>
      <p:ext uri="{BB962C8B-B14F-4D97-AF65-F5344CB8AC3E}">
        <p14:creationId xmlns:p14="http://schemas.microsoft.com/office/powerpoint/2010/main" val="171033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There are a ton of tools out there. Some of them are more geared toward developing APIs. I primarily use Postman for REST APIs and SOAPUI for SOAP APIs. They are both free. Let’s look at these now.</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29</a:t>
            </a:fld>
            <a:endParaRPr lang="en-US"/>
          </a:p>
        </p:txBody>
      </p:sp>
    </p:spTree>
    <p:extLst>
      <p:ext uri="{BB962C8B-B14F-4D97-AF65-F5344CB8AC3E}">
        <p14:creationId xmlns:p14="http://schemas.microsoft.com/office/powerpoint/2010/main" val="1301658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So when I started working at Quicken and spending more time in Detroit, I found myself right at home with a bunch of great breweries, including Founder's, who opened a second taproom in Detroit in 2017. Because Founders, Quicken Loans and I all agree - Detroit is the cool place to be. </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3</a:t>
            </a:fld>
            <a:endParaRPr lang="en-US"/>
          </a:p>
        </p:txBody>
      </p:sp>
    </p:spTree>
    <p:extLst>
      <p:ext uri="{BB962C8B-B14F-4D97-AF65-F5344CB8AC3E}">
        <p14:creationId xmlns:p14="http://schemas.microsoft.com/office/powerpoint/2010/main" val="1802857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There are a ton of tools out there. Some of them are more geared toward developing APIs. I primarily use Postman for REST APIs and SOAPUI for SOAP APIs. They are both free. Let’s look at these now.</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30</a:t>
            </a:fld>
            <a:endParaRPr lang="en-US"/>
          </a:p>
        </p:txBody>
      </p:sp>
    </p:spTree>
    <p:extLst>
      <p:ext uri="{BB962C8B-B14F-4D97-AF65-F5344CB8AC3E}">
        <p14:creationId xmlns:p14="http://schemas.microsoft.com/office/powerpoint/2010/main" val="3999283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Here we have Postman. It’s okay if you can’t see all the details. We’re just going to walk through how I use this tool for making requests, examining responses and mocking APIs. </a:t>
            </a:r>
          </a:p>
          <a:p>
            <a:r>
              <a:rPr lang="en-US" dirty="0"/>
              <a:t> </a:t>
            </a:r>
          </a:p>
        </p:txBody>
      </p:sp>
      <p:sp>
        <p:nvSpPr>
          <p:cNvPr id="4" name="Slide Number Placeholder 3"/>
          <p:cNvSpPr>
            <a:spLocks noGrp="1"/>
          </p:cNvSpPr>
          <p:nvPr>
            <p:ph type="sldNum" sz="quarter" idx="5"/>
          </p:nvPr>
        </p:nvSpPr>
        <p:spPr/>
        <p:txBody>
          <a:bodyPr/>
          <a:lstStyle/>
          <a:p>
            <a:fld id="{3EBA5BD7-F043-4D1B-AA17-CD412FC534DE}" type="slidenum">
              <a:rPr lang="en-US" smtClean="0"/>
              <a:t>31</a:t>
            </a:fld>
            <a:endParaRPr lang="en-US"/>
          </a:p>
        </p:txBody>
      </p:sp>
    </p:spTree>
    <p:extLst>
      <p:ext uri="{BB962C8B-B14F-4D97-AF65-F5344CB8AC3E}">
        <p14:creationId xmlns:p14="http://schemas.microsoft.com/office/powerpoint/2010/main" val="982530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first thing I do in Postman is set up environments. Most API providers will have at least two environments: a test and a production environment. These environments will require different URLs, credentials, and parameters. Postman allows us to set these up as variables.</a:t>
            </a:r>
          </a:p>
        </p:txBody>
      </p:sp>
      <p:sp>
        <p:nvSpPr>
          <p:cNvPr id="4" name="Slide Number Placeholder 3"/>
          <p:cNvSpPr>
            <a:spLocks noGrp="1"/>
          </p:cNvSpPr>
          <p:nvPr>
            <p:ph type="sldNum" sz="quarter" idx="5"/>
          </p:nvPr>
        </p:nvSpPr>
        <p:spPr/>
        <p:txBody>
          <a:bodyPr/>
          <a:lstStyle/>
          <a:p>
            <a:fld id="{3EBA5BD7-F043-4D1B-AA17-CD412FC534DE}" type="slidenum">
              <a:rPr lang="en-US" smtClean="0"/>
              <a:t>32</a:t>
            </a:fld>
            <a:endParaRPr lang="en-US"/>
          </a:p>
        </p:txBody>
      </p:sp>
    </p:spTree>
    <p:extLst>
      <p:ext uri="{BB962C8B-B14F-4D97-AF65-F5344CB8AC3E}">
        <p14:creationId xmlns:p14="http://schemas.microsoft.com/office/powerpoint/2010/main" val="2372998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 have configured a Test environment. Here I can add additional ones.</a:t>
            </a:r>
          </a:p>
        </p:txBody>
      </p:sp>
      <p:sp>
        <p:nvSpPr>
          <p:cNvPr id="4" name="Slide Number Placeholder 3"/>
          <p:cNvSpPr>
            <a:spLocks noGrp="1"/>
          </p:cNvSpPr>
          <p:nvPr>
            <p:ph type="sldNum" sz="quarter" idx="5"/>
          </p:nvPr>
        </p:nvSpPr>
        <p:spPr/>
        <p:txBody>
          <a:bodyPr/>
          <a:lstStyle/>
          <a:p>
            <a:fld id="{3EBA5BD7-F043-4D1B-AA17-CD412FC534DE}" type="slidenum">
              <a:rPr lang="en-US" smtClean="0"/>
              <a:t>33</a:t>
            </a:fld>
            <a:endParaRPr lang="en-US"/>
          </a:p>
        </p:txBody>
      </p:sp>
    </p:spTree>
    <p:extLst>
      <p:ext uri="{BB962C8B-B14F-4D97-AF65-F5344CB8AC3E}">
        <p14:creationId xmlns:p14="http://schemas.microsoft.com/office/powerpoint/2010/main" val="1717121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test environment, I have configured a variable for the </a:t>
            </a:r>
            <a:r>
              <a:rPr lang="en-US" dirty="0" err="1"/>
              <a:t>api</a:t>
            </a:r>
            <a:r>
              <a:rPr lang="en-US" dirty="0"/>
              <a:t> </a:t>
            </a:r>
            <a:r>
              <a:rPr lang="en-US" dirty="0" err="1"/>
              <a:t>url</a:t>
            </a:r>
            <a:r>
              <a:rPr lang="en-US" dirty="0"/>
              <a:t>.</a:t>
            </a:r>
          </a:p>
        </p:txBody>
      </p:sp>
      <p:sp>
        <p:nvSpPr>
          <p:cNvPr id="4" name="Slide Number Placeholder 3"/>
          <p:cNvSpPr>
            <a:spLocks noGrp="1"/>
          </p:cNvSpPr>
          <p:nvPr>
            <p:ph type="sldNum" sz="quarter" idx="5"/>
          </p:nvPr>
        </p:nvSpPr>
        <p:spPr/>
        <p:txBody>
          <a:bodyPr/>
          <a:lstStyle/>
          <a:p>
            <a:fld id="{3EBA5BD7-F043-4D1B-AA17-CD412FC534DE}" type="slidenum">
              <a:rPr lang="en-US" smtClean="0"/>
              <a:t>34</a:t>
            </a:fld>
            <a:endParaRPr lang="en-US"/>
          </a:p>
        </p:txBody>
      </p:sp>
    </p:spTree>
    <p:extLst>
      <p:ext uri="{BB962C8B-B14F-4D97-AF65-F5344CB8AC3E}">
        <p14:creationId xmlns:p14="http://schemas.microsoft.com/office/powerpoint/2010/main" val="3348780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already have a Beer collection, but this is where we can add new collections. I organize collections by API. This is a beer API, so all the endpoint calls I make to that API are within that collection. If next I integrate a Brewery API, I’d add a Brewery collection and place all the calls to that API under that collection. But you can organize your Collections and endpoints any way you find helpful. </a:t>
            </a:r>
          </a:p>
        </p:txBody>
      </p:sp>
      <p:sp>
        <p:nvSpPr>
          <p:cNvPr id="4" name="Slide Number Placeholder 3"/>
          <p:cNvSpPr>
            <a:spLocks noGrp="1"/>
          </p:cNvSpPr>
          <p:nvPr>
            <p:ph type="sldNum" sz="quarter" idx="5"/>
          </p:nvPr>
        </p:nvSpPr>
        <p:spPr/>
        <p:txBody>
          <a:bodyPr/>
          <a:lstStyle/>
          <a:p>
            <a:fld id="{3EBA5BD7-F043-4D1B-AA17-CD412FC534DE}" type="slidenum">
              <a:rPr lang="en-US" smtClean="0"/>
              <a:t>35</a:t>
            </a:fld>
            <a:endParaRPr lang="en-US"/>
          </a:p>
        </p:txBody>
      </p:sp>
    </p:spTree>
    <p:extLst>
      <p:ext uri="{BB962C8B-B14F-4D97-AF65-F5344CB8AC3E}">
        <p14:creationId xmlns:p14="http://schemas.microsoft.com/office/powerpoint/2010/main" val="872000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Authorization tab is </a:t>
            </a:r>
            <a:r>
              <a:rPr lang="en-US" sz="1600" kern="1200" dirty="0">
                <a:solidFill>
                  <a:schemeClr val="tx1"/>
                </a:solidFill>
                <a:effectLst/>
                <a:latin typeface="+mn-lt"/>
                <a:ea typeface="+mn-ea"/>
                <a:cs typeface="+mn-cs"/>
              </a:rPr>
              <a:t>where you can configure Authentication and Authorization if the API uses something like Basic Auth or </a:t>
            </a:r>
            <a:r>
              <a:rPr lang="en-US" sz="1600" kern="1200" dirty="0" err="1">
                <a:solidFill>
                  <a:schemeClr val="tx1"/>
                </a:solidFill>
                <a:effectLst/>
                <a:latin typeface="+mn-lt"/>
                <a:ea typeface="+mn-ea"/>
                <a:cs typeface="+mn-cs"/>
              </a:rPr>
              <a:t>Oauth</a:t>
            </a:r>
            <a:r>
              <a:rPr lang="en-US" sz="16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36</a:t>
            </a:fld>
            <a:endParaRPr lang="en-US"/>
          </a:p>
        </p:txBody>
      </p:sp>
    </p:spTree>
    <p:extLst>
      <p:ext uri="{BB962C8B-B14F-4D97-AF65-F5344CB8AC3E}">
        <p14:creationId xmlns:p14="http://schemas.microsoft.com/office/powerpoint/2010/main" val="3068784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If the API accepts something like a token or client ID in the headers, you can configure that here. When you are sending a body with a request, you can set the Content-Type header here.</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37</a:t>
            </a:fld>
            <a:endParaRPr lang="en-US"/>
          </a:p>
        </p:txBody>
      </p:sp>
    </p:spTree>
    <p:extLst>
      <p:ext uri="{BB962C8B-B14F-4D97-AF65-F5344CB8AC3E}">
        <p14:creationId xmlns:p14="http://schemas.microsoft.com/office/powerpoint/2010/main" val="16637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using our environment variable in the GET URL since it’s environment specific.</a:t>
            </a:r>
          </a:p>
        </p:txBody>
      </p:sp>
      <p:sp>
        <p:nvSpPr>
          <p:cNvPr id="4" name="Slide Number Placeholder 3"/>
          <p:cNvSpPr>
            <a:spLocks noGrp="1"/>
          </p:cNvSpPr>
          <p:nvPr>
            <p:ph type="sldNum" sz="quarter" idx="5"/>
          </p:nvPr>
        </p:nvSpPr>
        <p:spPr/>
        <p:txBody>
          <a:bodyPr/>
          <a:lstStyle/>
          <a:p>
            <a:fld id="{3EBA5BD7-F043-4D1B-AA17-CD412FC534DE}" type="slidenum">
              <a:rPr lang="en-US" smtClean="0"/>
              <a:t>38</a:t>
            </a:fld>
            <a:endParaRPr lang="en-US"/>
          </a:p>
        </p:txBody>
      </p:sp>
    </p:spTree>
    <p:extLst>
      <p:ext uri="{BB962C8B-B14F-4D97-AF65-F5344CB8AC3E}">
        <p14:creationId xmlns:p14="http://schemas.microsoft.com/office/powerpoint/2010/main" val="301273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entered all the info for the request, we can Save the request to our Collection. In the future when we want to make that request again, all we have to do is choose it from the Left under the collection and hit send. When we click Send, the response is displayed in the bottom pane. Now we know exactly what our response is going to look like.</a:t>
            </a:r>
          </a:p>
        </p:txBody>
      </p:sp>
      <p:sp>
        <p:nvSpPr>
          <p:cNvPr id="4" name="Slide Number Placeholder 3"/>
          <p:cNvSpPr>
            <a:spLocks noGrp="1"/>
          </p:cNvSpPr>
          <p:nvPr>
            <p:ph type="sldNum" sz="quarter" idx="5"/>
          </p:nvPr>
        </p:nvSpPr>
        <p:spPr/>
        <p:txBody>
          <a:bodyPr/>
          <a:lstStyle/>
          <a:p>
            <a:fld id="{3EBA5BD7-F043-4D1B-AA17-CD412FC534DE}" type="slidenum">
              <a:rPr lang="en-US" smtClean="0"/>
              <a:t>39</a:t>
            </a:fld>
            <a:endParaRPr lang="en-US"/>
          </a:p>
        </p:txBody>
      </p:sp>
    </p:spTree>
    <p:extLst>
      <p:ext uri="{BB962C8B-B14F-4D97-AF65-F5344CB8AC3E}">
        <p14:creationId xmlns:p14="http://schemas.microsoft.com/office/powerpoint/2010/main" val="100854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We're talking today about consuming third party web APIs. We will look at different types of APIs, because often, when you are on the consuming end, that decision has been made for you - you have to use what you're given, or what's available. We will discuss some common components that you will likely run into and need to consider in your integrations. Tools that will make your life easier. We'll talk about some coding strategies. And a few tips on communicating with the API owner during development. Oh, and beer. We're going to talk about beer. We're actually building a web application that will tell our users what's currently on tap at breweries around town. We're going to need to consume a beer API. More on that later.</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2854641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an update request. It requires a beer object to update which we include under the Body tab. </a:t>
            </a:r>
          </a:p>
          <a:p>
            <a:endParaRPr lang="en-US" dirty="0"/>
          </a:p>
          <a:p>
            <a:r>
              <a:rPr lang="en-US" dirty="0"/>
              <a:t>So that’s how I use Postman to send requests and inspect the responses. The other thing I use Postman for is mocking the API. Mocking allows us to continue development even if our vendor’s test environment is down. I’ve had development stalled because of test environments being unavailable, so now I do this step as soon as I have access to the test environment. </a:t>
            </a:r>
          </a:p>
        </p:txBody>
      </p:sp>
      <p:sp>
        <p:nvSpPr>
          <p:cNvPr id="4" name="Slide Number Placeholder 3"/>
          <p:cNvSpPr>
            <a:spLocks noGrp="1"/>
          </p:cNvSpPr>
          <p:nvPr>
            <p:ph type="sldNum" sz="quarter" idx="5"/>
          </p:nvPr>
        </p:nvSpPr>
        <p:spPr/>
        <p:txBody>
          <a:bodyPr/>
          <a:lstStyle/>
          <a:p>
            <a:fld id="{3EBA5BD7-F043-4D1B-AA17-CD412FC534DE}" type="slidenum">
              <a:rPr lang="en-US" smtClean="0"/>
              <a:t>40</a:t>
            </a:fld>
            <a:endParaRPr lang="en-US"/>
          </a:p>
        </p:txBody>
      </p:sp>
    </p:spTree>
    <p:extLst>
      <p:ext uri="{BB962C8B-B14F-4D97-AF65-F5344CB8AC3E}">
        <p14:creationId xmlns:p14="http://schemas.microsoft.com/office/powerpoint/2010/main" val="3664337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To set up a mock, click on the Collection ellipsis and choose Mock Collection.</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41</a:t>
            </a:fld>
            <a:endParaRPr lang="en-US"/>
          </a:p>
        </p:txBody>
      </p:sp>
    </p:spTree>
    <p:extLst>
      <p:ext uri="{BB962C8B-B14F-4D97-AF65-F5344CB8AC3E}">
        <p14:creationId xmlns:p14="http://schemas.microsoft.com/office/powerpoint/2010/main" val="4143106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setup, Postman provides you with a mock </a:t>
            </a:r>
            <a:r>
              <a:rPr lang="en-US" dirty="0" err="1"/>
              <a:t>url</a:t>
            </a:r>
            <a:r>
              <a:rPr lang="en-US" dirty="0"/>
              <a:t> for the requests. This URL can be used inside Postman to send mock requests, but it can also be configured in Visual Studio to develop against a Mock service.</a:t>
            </a:r>
          </a:p>
        </p:txBody>
      </p:sp>
      <p:sp>
        <p:nvSpPr>
          <p:cNvPr id="4" name="Slide Number Placeholder 3"/>
          <p:cNvSpPr>
            <a:spLocks noGrp="1"/>
          </p:cNvSpPr>
          <p:nvPr>
            <p:ph type="sldNum" sz="quarter" idx="5"/>
          </p:nvPr>
        </p:nvSpPr>
        <p:spPr/>
        <p:txBody>
          <a:bodyPr/>
          <a:lstStyle/>
          <a:p>
            <a:fld id="{3EBA5BD7-F043-4D1B-AA17-CD412FC534DE}" type="slidenum">
              <a:rPr lang="en-US" smtClean="0"/>
              <a:t>43</a:t>
            </a:fld>
            <a:endParaRPr lang="en-US"/>
          </a:p>
        </p:txBody>
      </p:sp>
    </p:spTree>
    <p:extLst>
      <p:ext uri="{BB962C8B-B14F-4D97-AF65-F5344CB8AC3E}">
        <p14:creationId xmlns:p14="http://schemas.microsoft.com/office/powerpoint/2010/main" val="3384335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Postman automatically adds an environment for the mock service.</a:t>
            </a:r>
          </a:p>
        </p:txBody>
      </p:sp>
      <p:sp>
        <p:nvSpPr>
          <p:cNvPr id="4" name="Slide Number Placeholder 3"/>
          <p:cNvSpPr>
            <a:spLocks noGrp="1"/>
          </p:cNvSpPr>
          <p:nvPr>
            <p:ph type="sldNum" sz="quarter" idx="5"/>
          </p:nvPr>
        </p:nvSpPr>
        <p:spPr/>
        <p:txBody>
          <a:bodyPr/>
          <a:lstStyle/>
          <a:p>
            <a:fld id="{3EBA5BD7-F043-4D1B-AA17-CD412FC534DE}" type="slidenum">
              <a:rPr lang="en-US" smtClean="0"/>
              <a:t>44</a:t>
            </a:fld>
            <a:endParaRPr lang="en-US"/>
          </a:p>
        </p:txBody>
      </p:sp>
    </p:spTree>
    <p:extLst>
      <p:ext uri="{BB962C8B-B14F-4D97-AF65-F5344CB8AC3E}">
        <p14:creationId xmlns:p14="http://schemas.microsoft.com/office/powerpoint/2010/main" val="3573086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automatically assigns the URL to the URL variable for you.</a:t>
            </a:r>
          </a:p>
        </p:txBody>
      </p:sp>
      <p:sp>
        <p:nvSpPr>
          <p:cNvPr id="4" name="Slide Number Placeholder 3"/>
          <p:cNvSpPr>
            <a:spLocks noGrp="1"/>
          </p:cNvSpPr>
          <p:nvPr>
            <p:ph type="sldNum" sz="quarter" idx="5"/>
          </p:nvPr>
        </p:nvSpPr>
        <p:spPr/>
        <p:txBody>
          <a:bodyPr/>
          <a:lstStyle/>
          <a:p>
            <a:fld id="{3EBA5BD7-F043-4D1B-AA17-CD412FC534DE}" type="slidenum">
              <a:rPr lang="en-US" smtClean="0"/>
              <a:t>45</a:t>
            </a:fld>
            <a:endParaRPr lang="en-US"/>
          </a:p>
        </p:txBody>
      </p:sp>
    </p:spTree>
    <p:extLst>
      <p:ext uri="{BB962C8B-B14F-4D97-AF65-F5344CB8AC3E}">
        <p14:creationId xmlns:p14="http://schemas.microsoft.com/office/powerpoint/2010/main" val="3277307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mock service, we need to create examples so that when we send a mock request, it knows what dataset to return. I’ve already sent a request to the endpoint that Gets all the beer. I have the response in the bottom pane. All I have to do is add the example.</a:t>
            </a:r>
          </a:p>
        </p:txBody>
      </p:sp>
      <p:sp>
        <p:nvSpPr>
          <p:cNvPr id="4" name="Slide Number Placeholder 3"/>
          <p:cNvSpPr>
            <a:spLocks noGrp="1"/>
          </p:cNvSpPr>
          <p:nvPr>
            <p:ph type="sldNum" sz="quarter" idx="5"/>
          </p:nvPr>
        </p:nvSpPr>
        <p:spPr/>
        <p:txBody>
          <a:bodyPr/>
          <a:lstStyle/>
          <a:p>
            <a:fld id="{3EBA5BD7-F043-4D1B-AA17-CD412FC534DE}" type="slidenum">
              <a:rPr lang="en-US" smtClean="0"/>
              <a:t>46</a:t>
            </a:fld>
            <a:endParaRPr lang="en-US"/>
          </a:p>
        </p:txBody>
      </p:sp>
    </p:spTree>
    <p:extLst>
      <p:ext uri="{BB962C8B-B14F-4D97-AF65-F5344CB8AC3E}">
        <p14:creationId xmlns:p14="http://schemas.microsoft.com/office/powerpoint/2010/main" val="3512441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I change the environment to our Beer environment, which is our Mock Service, I can send a request and get the response that I saved as an example. If the test environment is unavailable for some reason, I have this Mock Service as a backup and can continue development without interruption. So that’s how I use Postman for sending and inspecting responses and using a mock service. </a:t>
            </a:r>
          </a:p>
        </p:txBody>
      </p:sp>
      <p:sp>
        <p:nvSpPr>
          <p:cNvPr id="4" name="Slide Number Placeholder 3"/>
          <p:cNvSpPr>
            <a:spLocks noGrp="1"/>
          </p:cNvSpPr>
          <p:nvPr>
            <p:ph type="sldNum" sz="quarter" idx="5"/>
          </p:nvPr>
        </p:nvSpPr>
        <p:spPr/>
        <p:txBody>
          <a:bodyPr/>
          <a:lstStyle/>
          <a:p>
            <a:fld id="{3EBA5BD7-F043-4D1B-AA17-CD412FC534DE}" type="slidenum">
              <a:rPr lang="en-US" smtClean="0"/>
              <a:t>48</a:t>
            </a:fld>
            <a:endParaRPr lang="en-US"/>
          </a:p>
        </p:txBody>
      </p:sp>
    </p:spTree>
    <p:extLst>
      <p:ext uri="{BB962C8B-B14F-4D97-AF65-F5344CB8AC3E}">
        <p14:creationId xmlns:p14="http://schemas.microsoft.com/office/powerpoint/2010/main" val="2686868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Now you probably need to decide how you’re going to call the REST API. If you’re a .NET developer, you have four basic choices: </a:t>
            </a:r>
            <a:r>
              <a:rPr lang="en-US" sz="1600" b="0" i="0" kern="1200" dirty="0" err="1">
                <a:solidFill>
                  <a:schemeClr val="tx1"/>
                </a:solidFill>
                <a:effectLst/>
                <a:latin typeface="+mn-lt"/>
                <a:ea typeface="+mn-ea"/>
                <a:cs typeface="+mn-cs"/>
              </a:rPr>
              <a:t>HttpWebRequest</a:t>
            </a:r>
            <a:r>
              <a:rPr lang="en-US" sz="1600" b="0" i="0" kern="1200" dirty="0">
                <a:solidFill>
                  <a:schemeClr val="tx1"/>
                </a:solidFill>
                <a:effectLst/>
                <a:latin typeface="+mn-lt"/>
                <a:ea typeface="+mn-ea"/>
                <a:cs typeface="+mn-cs"/>
              </a:rPr>
              <a:t>, </a:t>
            </a:r>
            <a:r>
              <a:rPr lang="en-US" sz="1600" b="0" i="0" kern="1200" dirty="0" err="1">
                <a:solidFill>
                  <a:schemeClr val="tx1"/>
                </a:solidFill>
                <a:effectLst/>
                <a:latin typeface="+mn-lt"/>
                <a:ea typeface="+mn-ea"/>
                <a:cs typeface="+mn-cs"/>
              </a:rPr>
              <a:t>WebClient</a:t>
            </a:r>
            <a:r>
              <a:rPr lang="en-US" sz="1600" b="0" i="0" kern="1200" dirty="0">
                <a:solidFill>
                  <a:schemeClr val="tx1"/>
                </a:solidFill>
                <a:effectLst/>
                <a:latin typeface="+mn-lt"/>
                <a:ea typeface="+mn-ea"/>
                <a:cs typeface="+mn-cs"/>
              </a:rPr>
              <a:t>, </a:t>
            </a:r>
            <a:r>
              <a:rPr lang="en-US" sz="1600" b="0" i="0" kern="1200" dirty="0" err="1">
                <a:solidFill>
                  <a:schemeClr val="tx1"/>
                </a:solidFill>
                <a:effectLst/>
                <a:latin typeface="+mn-lt"/>
                <a:ea typeface="+mn-ea"/>
                <a:cs typeface="+mn-cs"/>
              </a:rPr>
              <a:t>RestSharp</a:t>
            </a:r>
            <a:r>
              <a:rPr lang="en-US" sz="1600" b="0" i="0" kern="1200" dirty="0">
                <a:solidFill>
                  <a:schemeClr val="tx1"/>
                </a:solidFill>
                <a:effectLst/>
                <a:latin typeface="+mn-lt"/>
                <a:ea typeface="+mn-ea"/>
                <a:cs typeface="+mn-cs"/>
              </a:rPr>
              <a:t> or </a:t>
            </a:r>
            <a:r>
              <a:rPr lang="en-US" sz="1600" b="0" i="0" kern="1200" dirty="0" err="1">
                <a:solidFill>
                  <a:schemeClr val="tx1"/>
                </a:solidFill>
                <a:effectLst/>
                <a:latin typeface="+mn-lt"/>
                <a:ea typeface="+mn-ea"/>
                <a:cs typeface="+mn-cs"/>
              </a:rPr>
              <a:t>HttpClient</a:t>
            </a:r>
            <a:r>
              <a:rPr lang="en-US" sz="1600" b="0" i="0" kern="1200" dirty="0">
                <a:solidFill>
                  <a:schemeClr val="tx1"/>
                </a:solidFill>
                <a:effectLst/>
                <a:latin typeface="+mn-lt"/>
                <a:ea typeface="+mn-ea"/>
                <a:cs typeface="+mn-cs"/>
              </a:rPr>
              <a:t>. I am typically using </a:t>
            </a:r>
            <a:r>
              <a:rPr lang="en-US" sz="1600" b="0" i="0" kern="1200" dirty="0" err="1">
                <a:solidFill>
                  <a:schemeClr val="tx1"/>
                </a:solidFill>
                <a:effectLst/>
                <a:latin typeface="+mn-lt"/>
                <a:ea typeface="+mn-ea"/>
                <a:cs typeface="+mn-cs"/>
              </a:rPr>
              <a:t>HttpClient</a:t>
            </a:r>
            <a:r>
              <a:rPr lang="en-US" sz="1600" b="0" i="0" kern="1200" dirty="0">
                <a:solidFill>
                  <a:schemeClr val="tx1"/>
                </a:solidFill>
                <a:effectLst/>
                <a:latin typeface="+mn-lt"/>
                <a:ea typeface="+mn-ea"/>
                <a:cs typeface="+mn-cs"/>
              </a:rPr>
              <a:t> because of the async features and it’s made for the .NET 4.5 platform, which is what I’ve been working in. Just know that there are options and you will want to decide what’s going to work best for your project.</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Regardless of which of those four you choose, you should include a using statement to dispose of your web request objects properly.</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Now let’s look at SOAPUI.</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49</a:t>
            </a:fld>
            <a:endParaRPr lang="en-US"/>
          </a:p>
        </p:txBody>
      </p:sp>
    </p:spTree>
    <p:extLst>
      <p:ext uri="{BB962C8B-B14F-4D97-AF65-F5344CB8AC3E}">
        <p14:creationId xmlns:p14="http://schemas.microsoft.com/office/powerpoint/2010/main" val="113727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There are a ton of tools out there. Some of them are more geared toward developing APIs. I primarily use Postman for REST APIs and SOAPUI for SOAP APIs. They are both free. Let’s look at these now.</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50</a:t>
            </a:fld>
            <a:endParaRPr lang="en-US"/>
          </a:p>
        </p:txBody>
      </p:sp>
    </p:spTree>
    <p:extLst>
      <p:ext uri="{BB962C8B-B14F-4D97-AF65-F5344CB8AC3E}">
        <p14:creationId xmlns:p14="http://schemas.microsoft.com/office/powerpoint/2010/main" val="11572500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SOAP UI – and again, don’t worry if you can’t see all the details because we’re just going to do the same walk throughs as we did in Postman – we’re going to look at how to send requests and use a mock service. On the home page, we can get started by clicking New SOAP Project.</a:t>
            </a:r>
          </a:p>
        </p:txBody>
      </p:sp>
      <p:sp>
        <p:nvSpPr>
          <p:cNvPr id="4" name="Slide Number Placeholder 3"/>
          <p:cNvSpPr>
            <a:spLocks noGrp="1"/>
          </p:cNvSpPr>
          <p:nvPr>
            <p:ph type="sldNum" sz="quarter" idx="5"/>
          </p:nvPr>
        </p:nvSpPr>
        <p:spPr/>
        <p:txBody>
          <a:bodyPr/>
          <a:lstStyle/>
          <a:p>
            <a:fld id="{3EBA5BD7-F043-4D1B-AA17-CD412FC534DE}" type="slidenum">
              <a:rPr lang="en-US" smtClean="0"/>
              <a:t>51</a:t>
            </a:fld>
            <a:endParaRPr lang="en-US"/>
          </a:p>
        </p:txBody>
      </p:sp>
    </p:spTree>
    <p:extLst>
      <p:ext uri="{BB962C8B-B14F-4D97-AF65-F5344CB8AC3E}">
        <p14:creationId xmlns:p14="http://schemas.microsoft.com/office/powerpoint/2010/main" val="266279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different API types.</a:t>
            </a:r>
          </a:p>
        </p:txBody>
      </p:sp>
      <p:sp>
        <p:nvSpPr>
          <p:cNvPr id="4" name="Slide Number Placeholder 3"/>
          <p:cNvSpPr>
            <a:spLocks noGrp="1"/>
          </p:cNvSpPr>
          <p:nvPr>
            <p:ph type="sldNum" sz="quarter" idx="5"/>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338686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WSDL stands for Web Service Description Language. It’s an XML document that describes the API. You might get a physical file or a web address that you can import in both SOAP UI and Visual Studio. Here you will give your project a name and enter the WSDL location.</a:t>
            </a:r>
          </a:p>
        </p:txBody>
      </p:sp>
      <p:sp>
        <p:nvSpPr>
          <p:cNvPr id="4" name="Slide Number Placeholder 3"/>
          <p:cNvSpPr>
            <a:spLocks noGrp="1"/>
          </p:cNvSpPr>
          <p:nvPr>
            <p:ph type="sldNum" sz="quarter" idx="5"/>
          </p:nvPr>
        </p:nvSpPr>
        <p:spPr/>
        <p:txBody>
          <a:bodyPr/>
          <a:lstStyle/>
          <a:p>
            <a:fld id="{3EBA5BD7-F043-4D1B-AA17-CD412FC534DE}" type="slidenum">
              <a:rPr lang="en-US" smtClean="0"/>
              <a:t>52</a:t>
            </a:fld>
            <a:endParaRPr lang="en-US"/>
          </a:p>
        </p:txBody>
      </p:sp>
    </p:spTree>
    <p:extLst>
      <p:ext uri="{BB962C8B-B14F-4D97-AF65-F5344CB8AC3E}">
        <p14:creationId xmlns:p14="http://schemas.microsoft.com/office/powerpoint/2010/main" val="31959609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WSDL is imported, SOAPUI creates a Project with the name you provided. It organizes each endpoint under a corresponding Interface defined in the WSDL. Our API only has one interface. For each endpoint, SOAPUI adds a single request. You just click on a request and fill in the criteria and send it. The Response will be displayed in the Right pane. </a:t>
            </a:r>
          </a:p>
          <a:p>
            <a:endParaRPr lang="en-US" dirty="0"/>
          </a:p>
          <a:p>
            <a:r>
              <a:rPr lang="en-US" dirty="0"/>
              <a:t>You can add multiple requests for each endpoint.</a:t>
            </a:r>
          </a:p>
        </p:txBody>
      </p:sp>
      <p:sp>
        <p:nvSpPr>
          <p:cNvPr id="4" name="Slide Number Placeholder 3"/>
          <p:cNvSpPr>
            <a:spLocks noGrp="1"/>
          </p:cNvSpPr>
          <p:nvPr>
            <p:ph type="sldNum" sz="quarter" idx="5"/>
          </p:nvPr>
        </p:nvSpPr>
        <p:spPr/>
        <p:txBody>
          <a:bodyPr/>
          <a:lstStyle/>
          <a:p>
            <a:fld id="{3EBA5BD7-F043-4D1B-AA17-CD412FC534DE}" type="slidenum">
              <a:rPr lang="en-US" smtClean="0"/>
              <a:t>53</a:t>
            </a:fld>
            <a:endParaRPr lang="en-US"/>
          </a:p>
        </p:txBody>
      </p:sp>
    </p:spTree>
    <p:extLst>
      <p:ext uri="{BB962C8B-B14F-4D97-AF65-F5344CB8AC3E}">
        <p14:creationId xmlns:p14="http://schemas.microsoft.com/office/powerpoint/2010/main" val="1770275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Mock Service in SOAPUI, Right click on the Project interface and choose Generate SOAP Mock Service.</a:t>
            </a:r>
          </a:p>
        </p:txBody>
      </p:sp>
      <p:sp>
        <p:nvSpPr>
          <p:cNvPr id="4" name="Slide Number Placeholder 3"/>
          <p:cNvSpPr>
            <a:spLocks noGrp="1"/>
          </p:cNvSpPr>
          <p:nvPr>
            <p:ph type="sldNum" sz="quarter" idx="5"/>
          </p:nvPr>
        </p:nvSpPr>
        <p:spPr/>
        <p:txBody>
          <a:bodyPr/>
          <a:lstStyle/>
          <a:p>
            <a:fld id="{3EBA5BD7-F043-4D1B-AA17-CD412FC534DE}" type="slidenum">
              <a:rPr lang="en-US" smtClean="0"/>
              <a:t>54</a:t>
            </a:fld>
            <a:endParaRPr lang="en-US"/>
          </a:p>
        </p:txBody>
      </p:sp>
    </p:spTree>
    <p:extLst>
      <p:ext uri="{BB962C8B-B14F-4D97-AF65-F5344CB8AC3E}">
        <p14:creationId xmlns:p14="http://schemas.microsoft.com/office/powerpoint/2010/main" val="2827926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55</a:t>
            </a:fld>
            <a:endParaRPr lang="en-US"/>
          </a:p>
        </p:txBody>
      </p:sp>
    </p:spTree>
    <p:extLst>
      <p:ext uri="{BB962C8B-B14F-4D97-AF65-F5344CB8AC3E}">
        <p14:creationId xmlns:p14="http://schemas.microsoft.com/office/powerpoint/2010/main" val="3857802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add another Interface under our project for the Mock Service. It will look very similar to the normal service, but instead of Requests under the endpoints, you will see a response for each endpoint. You can edit the response manually in the pane on the right. But we can also save responses as mock responses as we did in Postman. </a:t>
            </a:r>
          </a:p>
        </p:txBody>
      </p:sp>
      <p:sp>
        <p:nvSpPr>
          <p:cNvPr id="4" name="Slide Number Placeholder 3"/>
          <p:cNvSpPr>
            <a:spLocks noGrp="1"/>
          </p:cNvSpPr>
          <p:nvPr>
            <p:ph type="sldNum" sz="quarter" idx="5"/>
          </p:nvPr>
        </p:nvSpPr>
        <p:spPr/>
        <p:txBody>
          <a:bodyPr/>
          <a:lstStyle/>
          <a:p>
            <a:fld id="{3EBA5BD7-F043-4D1B-AA17-CD412FC534DE}" type="slidenum">
              <a:rPr lang="en-US" smtClean="0"/>
              <a:t>56</a:t>
            </a:fld>
            <a:endParaRPr lang="en-US"/>
          </a:p>
        </p:txBody>
      </p:sp>
    </p:spTree>
    <p:extLst>
      <p:ext uri="{BB962C8B-B14F-4D97-AF65-F5344CB8AC3E}">
        <p14:creationId xmlns:p14="http://schemas.microsoft.com/office/powerpoint/2010/main" val="3349789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sending a request and receiving a valid response, we can click a button above the request that Adds the current response to a Mock Service.</a:t>
            </a:r>
          </a:p>
        </p:txBody>
      </p:sp>
      <p:sp>
        <p:nvSpPr>
          <p:cNvPr id="4" name="Slide Number Placeholder 3"/>
          <p:cNvSpPr>
            <a:spLocks noGrp="1"/>
          </p:cNvSpPr>
          <p:nvPr>
            <p:ph type="sldNum" sz="quarter" idx="5"/>
          </p:nvPr>
        </p:nvSpPr>
        <p:spPr/>
        <p:txBody>
          <a:bodyPr/>
          <a:lstStyle/>
          <a:p>
            <a:fld id="{3EBA5BD7-F043-4D1B-AA17-CD412FC534DE}" type="slidenum">
              <a:rPr lang="en-US" smtClean="0"/>
              <a:t>57</a:t>
            </a:fld>
            <a:endParaRPr lang="en-US"/>
          </a:p>
        </p:txBody>
      </p:sp>
    </p:spTree>
    <p:extLst>
      <p:ext uri="{BB962C8B-B14F-4D97-AF65-F5344CB8AC3E}">
        <p14:creationId xmlns:p14="http://schemas.microsoft.com/office/powerpoint/2010/main" val="905389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SoapUI we have to start the Mock Service to make requests to it. Right Click on the Interface for the Mock Service and choose Show Mock Service Editor. On the editor, click the play button to start the service. The Mock Service Editor will display what Port the service is running on. You can go to that port in your browser and navigate to the service. That will give you the WSDL URL that can be configured in Visual Studio if you wish. SOAPUI can also be used for REST APIs, and Postman can be used for SOAP APIs, but now you’ve had a look at both and can decide for yourself which tool you prefer for the job.</a:t>
            </a:r>
          </a:p>
        </p:txBody>
      </p:sp>
      <p:sp>
        <p:nvSpPr>
          <p:cNvPr id="4" name="Slide Number Placeholder 3"/>
          <p:cNvSpPr>
            <a:spLocks noGrp="1"/>
          </p:cNvSpPr>
          <p:nvPr>
            <p:ph type="sldNum" sz="quarter" idx="5"/>
          </p:nvPr>
        </p:nvSpPr>
        <p:spPr/>
        <p:txBody>
          <a:bodyPr/>
          <a:lstStyle/>
          <a:p>
            <a:fld id="{3EBA5BD7-F043-4D1B-AA17-CD412FC534DE}" type="slidenum">
              <a:rPr lang="en-US" smtClean="0"/>
              <a:t>59</a:t>
            </a:fld>
            <a:endParaRPr lang="en-US"/>
          </a:p>
        </p:txBody>
      </p:sp>
    </p:spTree>
    <p:extLst>
      <p:ext uri="{BB962C8B-B14F-4D97-AF65-F5344CB8AC3E}">
        <p14:creationId xmlns:p14="http://schemas.microsoft.com/office/powerpoint/2010/main" val="3397380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Visual Studio, it’s very easy connect to a SOAP API. Once you’ve created a project in your solution for the SOAP Service, Right click on it and go to Add &gt; Service Reference. Browse to the WSDL file or enter the URL. And that’s all there is to it. </a:t>
            </a:r>
          </a:p>
        </p:txBody>
      </p:sp>
      <p:sp>
        <p:nvSpPr>
          <p:cNvPr id="4" name="Slide Number Placeholder 3"/>
          <p:cNvSpPr>
            <a:spLocks noGrp="1"/>
          </p:cNvSpPr>
          <p:nvPr>
            <p:ph type="sldNum" sz="quarter" idx="5"/>
          </p:nvPr>
        </p:nvSpPr>
        <p:spPr/>
        <p:txBody>
          <a:bodyPr/>
          <a:lstStyle/>
          <a:p>
            <a:fld id="{3EBA5BD7-F043-4D1B-AA17-CD412FC534DE}" type="slidenum">
              <a:rPr lang="en-US" smtClean="0"/>
              <a:t>60</a:t>
            </a:fld>
            <a:endParaRPr lang="en-US"/>
          </a:p>
        </p:txBody>
      </p:sp>
    </p:spTree>
    <p:extLst>
      <p:ext uri="{BB962C8B-B14F-4D97-AF65-F5344CB8AC3E}">
        <p14:creationId xmlns:p14="http://schemas.microsoft.com/office/powerpoint/2010/main" val="1088366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Visual Studio will add the service model binding to your app configuration for you.</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61</a:t>
            </a:fld>
            <a:endParaRPr lang="en-US"/>
          </a:p>
        </p:txBody>
      </p:sp>
    </p:spTree>
    <p:extLst>
      <p:ext uri="{BB962C8B-B14F-4D97-AF65-F5344CB8AC3E}">
        <p14:creationId xmlns:p14="http://schemas.microsoft.com/office/powerpoint/2010/main" val="3378914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And then you can reference your service in your class and start using the Beer service to make the API calls.</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62</a:t>
            </a:fld>
            <a:endParaRPr lang="en-US"/>
          </a:p>
        </p:txBody>
      </p:sp>
    </p:spTree>
    <p:extLst>
      <p:ext uri="{BB962C8B-B14F-4D97-AF65-F5344CB8AC3E}">
        <p14:creationId xmlns:p14="http://schemas.microsoft.com/office/powerpoint/2010/main" val="1037576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The main types of APIs are </a:t>
            </a:r>
          </a:p>
          <a:p>
            <a:pPr lvl="1" rtl="0" fontAlgn="ctr"/>
            <a:r>
              <a:rPr lang="en-US" sz="1600" b="0" i="0" kern="1200" dirty="0">
                <a:solidFill>
                  <a:schemeClr val="tx1"/>
                </a:solidFill>
                <a:effectLst/>
                <a:latin typeface="+mn-lt"/>
                <a:ea typeface="+mn-ea"/>
                <a:cs typeface="+mn-cs"/>
              </a:rPr>
              <a:t>RPC </a:t>
            </a:r>
          </a:p>
          <a:p>
            <a:pPr lvl="1" rtl="0" fontAlgn="ctr"/>
            <a:r>
              <a:rPr lang="en-US" sz="1600" b="0" i="0" kern="1200" dirty="0">
                <a:solidFill>
                  <a:schemeClr val="tx1"/>
                </a:solidFill>
                <a:effectLst/>
                <a:latin typeface="+mn-lt"/>
                <a:ea typeface="+mn-ea"/>
                <a:cs typeface="+mn-cs"/>
              </a:rPr>
              <a:t>REST </a:t>
            </a:r>
          </a:p>
          <a:p>
            <a:pPr lvl="1" rtl="0" fontAlgn="ctr"/>
            <a:r>
              <a:rPr lang="en-US" sz="1600" b="0" i="0" kern="1200" dirty="0">
                <a:solidFill>
                  <a:schemeClr val="tx1"/>
                </a:solidFill>
                <a:effectLst/>
                <a:latin typeface="+mn-lt"/>
                <a:ea typeface="+mn-ea"/>
                <a:cs typeface="+mn-cs"/>
              </a:rPr>
              <a:t>SOAP </a:t>
            </a:r>
          </a:p>
          <a:p>
            <a:pPr lvl="1" rtl="0" fontAlgn="ctr"/>
            <a:r>
              <a:rPr lang="en-US" sz="1600" b="0" i="0" kern="1200" dirty="0">
                <a:solidFill>
                  <a:schemeClr val="tx1"/>
                </a:solidFill>
                <a:effectLst/>
                <a:latin typeface="+mn-lt"/>
                <a:ea typeface="+mn-ea"/>
                <a:cs typeface="+mn-cs"/>
              </a:rPr>
              <a:t>RPC can be XML-RPC or JSON-RPC </a:t>
            </a:r>
          </a:p>
          <a:p>
            <a:pPr lvl="1" rtl="0" fontAlgn="ctr"/>
            <a:r>
              <a:rPr lang="en-US" sz="1600" b="0" i="0" kern="1200" dirty="0">
                <a:solidFill>
                  <a:schemeClr val="tx1"/>
                </a:solidFill>
                <a:effectLst/>
                <a:latin typeface="+mn-lt"/>
                <a:ea typeface="+mn-ea"/>
                <a:cs typeface="+mn-cs"/>
              </a:rPr>
              <a:t>These categories aren't straight-forward. XML-RPC could be considered a subset of SOAP. RPC and SOAP are protocols, whereas REST is an architecture style, not a protocol. </a:t>
            </a:r>
          </a:p>
          <a:p>
            <a:pPr lvl="1" rtl="0" fontAlgn="ctr"/>
            <a:r>
              <a:rPr lang="en-US" sz="1600" b="0" i="0" kern="1200" dirty="0">
                <a:solidFill>
                  <a:schemeClr val="tx1"/>
                </a:solidFill>
                <a:effectLst/>
                <a:latin typeface="+mn-lt"/>
                <a:ea typeface="+mn-ea"/>
                <a:cs typeface="+mn-cs"/>
              </a:rPr>
              <a:t>How many of you primarily consume REST APIs? </a:t>
            </a:r>
          </a:p>
          <a:p>
            <a:pPr lvl="1" rtl="0" fontAlgn="ctr"/>
            <a:r>
              <a:rPr lang="en-US" sz="1600" b="0" i="0" kern="1200" dirty="0">
                <a:solidFill>
                  <a:schemeClr val="tx1"/>
                </a:solidFill>
                <a:effectLst/>
                <a:latin typeface="+mn-lt"/>
                <a:ea typeface="+mn-ea"/>
                <a:cs typeface="+mn-cs"/>
              </a:rPr>
              <a:t>SOAP? </a:t>
            </a:r>
          </a:p>
          <a:p>
            <a:pPr lvl="1" rtl="0" fontAlgn="ctr"/>
            <a:r>
              <a:rPr lang="en-US" sz="1600" b="0" i="0" kern="1200" dirty="0">
                <a:solidFill>
                  <a:schemeClr val="tx1"/>
                </a:solidFill>
                <a:effectLst/>
                <a:latin typeface="+mn-lt"/>
                <a:ea typeface="+mn-ea"/>
                <a:cs typeface="+mn-cs"/>
              </a:rPr>
              <a:t>Ok, well we will look at the difference of these in terms of how we make calls to them, and what the responses might look like. </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6</a:t>
            </a:fld>
            <a:endParaRPr lang="en-US"/>
          </a:p>
        </p:txBody>
      </p:sp>
    </p:spTree>
    <p:extLst>
      <p:ext uri="{BB962C8B-B14F-4D97-AF65-F5344CB8AC3E}">
        <p14:creationId xmlns:p14="http://schemas.microsoft.com/office/powerpoint/2010/main" val="746703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Now Let's look at some coding strategies that will make our implementation easier.</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63</a:t>
            </a:fld>
            <a:endParaRPr lang="en-US"/>
          </a:p>
        </p:txBody>
      </p:sp>
    </p:spTree>
    <p:extLst>
      <p:ext uri="{BB962C8B-B14F-4D97-AF65-F5344CB8AC3E}">
        <p14:creationId xmlns:p14="http://schemas.microsoft.com/office/powerpoint/2010/main" val="20391107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Separate your service layer where you make API calls from other code.</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64</a:t>
            </a:fld>
            <a:endParaRPr lang="en-US"/>
          </a:p>
        </p:txBody>
      </p:sp>
    </p:spTree>
    <p:extLst>
      <p:ext uri="{BB962C8B-B14F-4D97-AF65-F5344CB8AC3E}">
        <p14:creationId xmlns:p14="http://schemas.microsoft.com/office/powerpoint/2010/main" val="1189874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And Implement an interface.  If you do both of these, it will make your code more testable - you'll be able to mock the service for unit tests. It will also allow you to consume more than one API using a common method signature, or swap out an API for a completely different one without touching the rest of your code. </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65</a:t>
            </a:fld>
            <a:endParaRPr lang="en-US"/>
          </a:p>
        </p:txBody>
      </p:sp>
    </p:spTree>
    <p:extLst>
      <p:ext uri="{BB962C8B-B14F-4D97-AF65-F5344CB8AC3E}">
        <p14:creationId xmlns:p14="http://schemas.microsoft.com/office/powerpoint/2010/main" val="2797537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 </a:t>
            </a:r>
          </a:p>
          <a:p>
            <a:pPr rtl="0" fontAlgn="ctr"/>
            <a:r>
              <a:rPr lang="en-US" sz="1600" b="0" i="0" kern="1200" dirty="0">
                <a:solidFill>
                  <a:schemeClr val="tx1"/>
                </a:solidFill>
                <a:effectLst/>
                <a:latin typeface="+mn-lt"/>
                <a:ea typeface="+mn-ea"/>
                <a:cs typeface="+mn-cs"/>
              </a:rPr>
              <a:t>Consider returning a response object from your service methods.</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68</a:t>
            </a:fld>
            <a:endParaRPr lang="en-US"/>
          </a:p>
        </p:txBody>
      </p:sp>
    </p:spTree>
    <p:extLst>
      <p:ext uri="{BB962C8B-B14F-4D97-AF65-F5344CB8AC3E}">
        <p14:creationId xmlns:p14="http://schemas.microsoft.com/office/powerpoint/2010/main" val="23213207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This way you can check if it was successful. And you'll know that your call didn't return any beer because there was nothing to return rather than because there was an error.</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69</a:t>
            </a:fld>
            <a:endParaRPr lang="en-US"/>
          </a:p>
        </p:txBody>
      </p:sp>
    </p:spTree>
    <p:extLst>
      <p:ext uri="{BB962C8B-B14F-4D97-AF65-F5344CB8AC3E}">
        <p14:creationId xmlns:p14="http://schemas.microsoft.com/office/powerpoint/2010/main" val="3599317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Wrap your API calls in Try/Catches. We don't control what happens in that API and we have to assume that plenty can go wrong. So we have to wrap our calls in Try/Catches so we can handle exceptions that are thrown.</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70</a:t>
            </a:fld>
            <a:endParaRPr lang="en-US"/>
          </a:p>
        </p:txBody>
      </p:sp>
    </p:spTree>
    <p:extLst>
      <p:ext uri="{BB962C8B-B14F-4D97-AF65-F5344CB8AC3E}">
        <p14:creationId xmlns:p14="http://schemas.microsoft.com/office/powerpoint/2010/main" val="19137755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Set up logging right away so you're using it as you develop and debug. That way you'll know that you're logging what you need.</a:t>
            </a:r>
          </a:p>
          <a:p>
            <a:pPr lvl="1" rtl="0" fontAlgn="ctr"/>
            <a:r>
              <a:rPr lang="en-US" sz="1600" b="0" i="0" kern="1200" dirty="0">
                <a:solidFill>
                  <a:schemeClr val="tx1"/>
                </a:solidFill>
                <a:effectLst/>
                <a:latin typeface="+mn-lt"/>
                <a:ea typeface="+mn-ea"/>
                <a:cs typeface="+mn-cs"/>
              </a:rPr>
              <a:t>Does it identify the request?</a:t>
            </a:r>
          </a:p>
          <a:p>
            <a:pPr lvl="1" rtl="0" fontAlgn="ctr"/>
            <a:r>
              <a:rPr lang="en-US" sz="1600" b="0" i="0" kern="1200" dirty="0">
                <a:solidFill>
                  <a:schemeClr val="tx1"/>
                </a:solidFill>
                <a:effectLst/>
                <a:latin typeface="+mn-lt"/>
                <a:ea typeface="+mn-ea"/>
                <a:cs typeface="+mn-cs"/>
              </a:rPr>
              <a:t>Does it provide the info you need to troubleshoot?</a:t>
            </a:r>
          </a:p>
          <a:p>
            <a:pPr lvl="1" rtl="0" fontAlgn="ctr"/>
            <a:r>
              <a:rPr lang="en-US" sz="1600" b="0" i="0" kern="1200" dirty="0">
                <a:solidFill>
                  <a:schemeClr val="tx1"/>
                </a:solidFill>
                <a:effectLst/>
                <a:latin typeface="+mn-lt"/>
                <a:ea typeface="+mn-ea"/>
                <a:cs typeface="+mn-cs"/>
              </a:rPr>
              <a:t>Does it contain sensitive information that shouldn't be logged?</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71</a:t>
            </a:fld>
            <a:endParaRPr lang="en-US"/>
          </a:p>
        </p:txBody>
      </p:sp>
    </p:spTree>
    <p:extLst>
      <p:ext uri="{BB962C8B-B14F-4D97-AF65-F5344CB8AC3E}">
        <p14:creationId xmlns:p14="http://schemas.microsoft.com/office/powerpoint/2010/main" val="23235304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Define your own objects with property names and types that make sense for your application.  Classes outside of your service layer should only know about your objects.</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72</a:t>
            </a:fld>
            <a:endParaRPr lang="en-US"/>
          </a:p>
        </p:txBody>
      </p:sp>
    </p:spTree>
    <p:extLst>
      <p:ext uri="{BB962C8B-B14F-4D97-AF65-F5344CB8AC3E}">
        <p14:creationId xmlns:p14="http://schemas.microsoft.com/office/powerpoint/2010/main" val="2695252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Let the service layer handle the objects returned from the API.</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73</a:t>
            </a:fld>
            <a:endParaRPr lang="en-US"/>
          </a:p>
        </p:txBody>
      </p:sp>
    </p:spTree>
    <p:extLst>
      <p:ext uri="{BB962C8B-B14F-4D97-AF65-F5344CB8AC3E}">
        <p14:creationId xmlns:p14="http://schemas.microsoft.com/office/powerpoint/2010/main" val="23241394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Then you're going to map the data returned from the APIs to your models. You can use a library like </a:t>
            </a:r>
            <a:r>
              <a:rPr lang="en-US" sz="1600" b="0" i="0" kern="1200" dirty="0" err="1">
                <a:solidFill>
                  <a:schemeClr val="tx1"/>
                </a:solidFill>
                <a:effectLst/>
                <a:latin typeface="+mn-lt"/>
                <a:ea typeface="+mn-ea"/>
                <a:cs typeface="+mn-cs"/>
              </a:rPr>
              <a:t>AutoMapper</a:t>
            </a:r>
            <a:r>
              <a:rPr lang="en-US" sz="1600" b="0" i="0" kern="1200" dirty="0">
                <a:solidFill>
                  <a:schemeClr val="tx1"/>
                </a:solidFill>
                <a:effectLst/>
                <a:latin typeface="+mn-lt"/>
                <a:ea typeface="+mn-ea"/>
                <a:cs typeface="+mn-cs"/>
              </a:rPr>
              <a:t> or </a:t>
            </a:r>
            <a:r>
              <a:rPr lang="en-US" sz="1600" b="0" i="0" kern="1200" dirty="0" err="1">
                <a:solidFill>
                  <a:schemeClr val="tx1"/>
                </a:solidFill>
                <a:effectLst/>
                <a:latin typeface="+mn-lt"/>
                <a:ea typeface="+mn-ea"/>
                <a:cs typeface="+mn-cs"/>
              </a:rPr>
              <a:t>Mapster</a:t>
            </a:r>
            <a:r>
              <a:rPr lang="en-US" sz="1600" b="0" i="0" kern="1200" dirty="0">
                <a:solidFill>
                  <a:schemeClr val="tx1"/>
                </a:solidFill>
                <a:effectLst/>
                <a:latin typeface="+mn-lt"/>
                <a:ea typeface="+mn-ea"/>
                <a:cs typeface="+mn-cs"/>
              </a:rPr>
              <a:t>, or write your own.</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74</a:t>
            </a:fld>
            <a:endParaRPr lang="en-US"/>
          </a:p>
        </p:txBody>
      </p:sp>
    </p:spTree>
    <p:extLst>
      <p:ext uri="{BB962C8B-B14F-4D97-AF65-F5344CB8AC3E}">
        <p14:creationId xmlns:p14="http://schemas.microsoft.com/office/powerpoint/2010/main" val="421822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Here is an example of how the endpoints for RPC and REST </a:t>
            </a:r>
            <a:r>
              <a:rPr lang="en-US" sz="1600" b="0" i="1" kern="1200" dirty="0">
                <a:solidFill>
                  <a:schemeClr val="tx1"/>
                </a:solidFill>
                <a:effectLst/>
                <a:latin typeface="+mn-lt"/>
                <a:ea typeface="+mn-ea"/>
                <a:cs typeface="+mn-cs"/>
              </a:rPr>
              <a:t>could </a:t>
            </a:r>
            <a:r>
              <a:rPr lang="en-US" sz="1600" b="0" i="0" kern="1200" dirty="0">
                <a:solidFill>
                  <a:schemeClr val="tx1"/>
                </a:solidFill>
                <a:effectLst/>
                <a:latin typeface="+mn-lt"/>
                <a:ea typeface="+mn-ea"/>
                <a:cs typeface="+mn-cs"/>
              </a:rPr>
              <a:t>look like if we are integrating a beer API into our application. Notice that the RPC calls are verb-oriented. They describe the action that we're taking. The REST calls are noun-oriented, and very uniform. RPC calls use GET and POST, whereas the REST ones also use PUT and PATCH for an update to an item and DELETE for removing an item. </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a:t>
            </a:fld>
            <a:endParaRPr lang="en-US"/>
          </a:p>
        </p:txBody>
      </p:sp>
    </p:spTree>
    <p:extLst>
      <p:ext uri="{BB962C8B-B14F-4D97-AF65-F5344CB8AC3E}">
        <p14:creationId xmlns:p14="http://schemas.microsoft.com/office/powerpoint/2010/main" val="38522459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Inevitably, you're going to change vendors.</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75</a:t>
            </a:fld>
            <a:endParaRPr lang="en-US"/>
          </a:p>
        </p:txBody>
      </p:sp>
    </p:spTree>
    <p:extLst>
      <p:ext uri="{BB962C8B-B14F-4D97-AF65-F5344CB8AC3E}">
        <p14:creationId xmlns:p14="http://schemas.microsoft.com/office/powerpoint/2010/main" val="1797388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Use a different API.</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76</a:t>
            </a:fld>
            <a:endParaRPr lang="en-US"/>
          </a:p>
        </p:txBody>
      </p:sp>
    </p:spTree>
    <p:extLst>
      <p:ext uri="{BB962C8B-B14F-4D97-AF65-F5344CB8AC3E}">
        <p14:creationId xmlns:p14="http://schemas.microsoft.com/office/powerpoint/2010/main" val="14327822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Or add another vendor or API. When I was developing bill pay applications, two of the vendors were calling a bill an </a:t>
            </a:r>
            <a:r>
              <a:rPr lang="en-US" sz="1600" b="0" i="0" kern="1200" dirty="0" err="1">
                <a:solidFill>
                  <a:schemeClr val="tx1"/>
                </a:solidFill>
                <a:effectLst/>
                <a:latin typeface="+mn-lt"/>
                <a:ea typeface="+mn-ea"/>
                <a:cs typeface="+mn-cs"/>
              </a:rPr>
              <a:t>eBill</a:t>
            </a:r>
            <a:r>
              <a:rPr lang="en-US" sz="1600" b="0" i="0" kern="1200" dirty="0">
                <a:solidFill>
                  <a:schemeClr val="tx1"/>
                </a:solidFill>
                <a:effectLst/>
                <a:latin typeface="+mn-lt"/>
                <a:ea typeface="+mn-ea"/>
                <a:cs typeface="+mn-cs"/>
              </a:rPr>
              <a:t>, but another was calling it an electronic invoice. And one vendor considered an </a:t>
            </a:r>
            <a:r>
              <a:rPr lang="en-US" sz="1600" b="0" i="0" kern="1200" dirty="0" err="1">
                <a:solidFill>
                  <a:schemeClr val="tx1"/>
                </a:solidFill>
                <a:effectLst/>
                <a:latin typeface="+mn-lt"/>
                <a:ea typeface="+mn-ea"/>
                <a:cs typeface="+mn-cs"/>
              </a:rPr>
              <a:t>eBill</a:t>
            </a:r>
            <a:r>
              <a:rPr lang="en-US" sz="1600" b="0" i="0" kern="1200" dirty="0">
                <a:solidFill>
                  <a:schemeClr val="tx1"/>
                </a:solidFill>
                <a:effectLst/>
                <a:latin typeface="+mn-lt"/>
                <a:ea typeface="+mn-ea"/>
                <a:cs typeface="+mn-cs"/>
              </a:rPr>
              <a:t> part of a payment object, but another had it as part of a Payee object. So use properties in your models that make sense in your application - an industry standard or a term that is used within your organization. We know that naming is hard, so spending time on this upfront will make your life easier later.</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There is a little Visual Studio Trick to creating json and xml classes in you project. You can copy an object that you got from a response in Postman or SOAP UI and in Visual Studio </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77</a:t>
            </a:fld>
            <a:endParaRPr lang="en-US"/>
          </a:p>
        </p:txBody>
      </p:sp>
    </p:spTree>
    <p:extLst>
      <p:ext uri="{BB962C8B-B14F-4D97-AF65-F5344CB8AC3E}">
        <p14:creationId xmlns:p14="http://schemas.microsoft.com/office/powerpoint/2010/main" val="4557120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There is a neat little Visual Studio Trick that will allow you to create a class from a json or xml object that you copy. You can copy one from a response in Postman or SOAP UI. From the Edit menu in Visual Studio, Choose Paste Special and then either JSON or XML and it will create the class for you.</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78</a:t>
            </a:fld>
            <a:endParaRPr lang="en-US"/>
          </a:p>
        </p:txBody>
      </p:sp>
    </p:spTree>
    <p:extLst>
      <p:ext uri="{BB962C8B-B14F-4D97-AF65-F5344CB8AC3E}">
        <p14:creationId xmlns:p14="http://schemas.microsoft.com/office/powerpoint/2010/main" val="18199518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Store or cache results of common calls that don't change. I had one vendor that that required a certification process of our integration before turning it on in production by watching us (during a screen share) perform functions in our UI while watching their logs to make sure we didn't make any unnecessary calls. We were to only make a call when the function required it. If we had added a new payee, we could make a new call to get payees, but only if we had performed a function that would have changed that response. This can be helpful in a situation where a vendor has Rate Limiting on their API. Which means they limit the number of calls you can make in a given time.</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79</a:t>
            </a:fld>
            <a:endParaRPr lang="en-US"/>
          </a:p>
        </p:txBody>
      </p:sp>
    </p:spTree>
    <p:extLst>
      <p:ext uri="{BB962C8B-B14F-4D97-AF65-F5344CB8AC3E}">
        <p14:creationId xmlns:p14="http://schemas.microsoft.com/office/powerpoint/2010/main" val="1197992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Okay, time for a little code review:</a:t>
            </a:r>
          </a:p>
          <a:p>
            <a:pPr lvl="1" rtl="0" fontAlgn="ctr"/>
            <a:r>
              <a:rPr lang="en-US" sz="1600" b="0" i="0" kern="1200" dirty="0">
                <a:solidFill>
                  <a:schemeClr val="tx1"/>
                </a:solidFill>
                <a:effectLst/>
                <a:latin typeface="+mn-lt"/>
                <a:ea typeface="+mn-ea"/>
                <a:cs typeface="+mn-cs"/>
              </a:rPr>
              <a:t>Separate your service layer</a:t>
            </a:r>
          </a:p>
          <a:p>
            <a:pPr lvl="1" rtl="0" fontAlgn="ctr"/>
            <a:r>
              <a:rPr lang="en-US" sz="1600" b="0" i="0" kern="1200" dirty="0">
                <a:solidFill>
                  <a:schemeClr val="tx1"/>
                </a:solidFill>
                <a:effectLst/>
                <a:latin typeface="+mn-lt"/>
                <a:ea typeface="+mn-ea"/>
                <a:cs typeface="+mn-cs"/>
              </a:rPr>
              <a:t>And implement an interface so your application is flexible and testable</a:t>
            </a:r>
          </a:p>
          <a:p>
            <a:pPr lvl="1" rtl="0" fontAlgn="ctr"/>
            <a:r>
              <a:rPr lang="en-US" sz="1600" b="0" i="0" kern="1200" dirty="0">
                <a:solidFill>
                  <a:schemeClr val="tx1"/>
                </a:solidFill>
                <a:effectLst/>
                <a:latin typeface="+mn-lt"/>
                <a:ea typeface="+mn-ea"/>
                <a:cs typeface="+mn-cs"/>
              </a:rPr>
              <a:t>Consider using response objects that include an indication of whether the API call was successful and can return an error message from the API. </a:t>
            </a:r>
          </a:p>
          <a:p>
            <a:pPr lvl="1" rtl="0" fontAlgn="ctr"/>
            <a:r>
              <a:rPr lang="en-US" sz="1600" b="0" i="0" kern="1200" dirty="0">
                <a:solidFill>
                  <a:schemeClr val="tx1"/>
                </a:solidFill>
                <a:effectLst/>
                <a:latin typeface="+mn-lt"/>
                <a:ea typeface="+mn-ea"/>
                <a:cs typeface="+mn-cs"/>
              </a:rPr>
              <a:t>Wrap your API calls in Try/Catches so you can handle exceptions thrown in the API</a:t>
            </a:r>
          </a:p>
          <a:p>
            <a:pPr lvl="1" rtl="0" fontAlgn="ctr"/>
            <a:r>
              <a:rPr lang="en-US" sz="1600" b="0" i="0" kern="1200" dirty="0">
                <a:solidFill>
                  <a:schemeClr val="tx1"/>
                </a:solidFill>
                <a:effectLst/>
                <a:latin typeface="+mn-lt"/>
                <a:ea typeface="+mn-ea"/>
                <a:cs typeface="+mn-cs"/>
              </a:rPr>
              <a:t>Set up logging and use it as you develop and debug</a:t>
            </a:r>
          </a:p>
          <a:p>
            <a:pPr lvl="1" rtl="0" fontAlgn="ctr"/>
            <a:r>
              <a:rPr lang="en-US" sz="1600" b="0" i="0" kern="1200" dirty="0">
                <a:solidFill>
                  <a:schemeClr val="tx1"/>
                </a:solidFill>
                <a:effectLst/>
                <a:latin typeface="+mn-lt"/>
                <a:ea typeface="+mn-ea"/>
                <a:cs typeface="+mn-cs"/>
              </a:rPr>
              <a:t>Create objects with properties that make sense in your application</a:t>
            </a:r>
          </a:p>
          <a:p>
            <a:pPr lvl="1" rtl="0" fontAlgn="ctr"/>
            <a:r>
              <a:rPr lang="en-US" sz="1600" b="0" i="0" kern="1200" dirty="0">
                <a:solidFill>
                  <a:schemeClr val="tx1"/>
                </a:solidFill>
                <a:effectLst/>
                <a:latin typeface="+mn-lt"/>
                <a:ea typeface="+mn-ea"/>
                <a:cs typeface="+mn-cs"/>
              </a:rPr>
              <a:t>Store results when you can to save on unnecessary calls to the API</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80</a:t>
            </a:fld>
            <a:endParaRPr lang="en-US"/>
          </a:p>
        </p:txBody>
      </p:sp>
    </p:spTree>
    <p:extLst>
      <p:ext uri="{BB962C8B-B14F-4D97-AF65-F5344CB8AC3E}">
        <p14:creationId xmlns:p14="http://schemas.microsoft.com/office/powerpoint/2010/main" val="32682831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don’t really hear people talk about, but it’s important.</a:t>
            </a:r>
          </a:p>
        </p:txBody>
      </p:sp>
      <p:sp>
        <p:nvSpPr>
          <p:cNvPr id="4" name="Slide Number Placeholder 3"/>
          <p:cNvSpPr>
            <a:spLocks noGrp="1"/>
          </p:cNvSpPr>
          <p:nvPr>
            <p:ph type="sldNum" sz="quarter" idx="5"/>
          </p:nvPr>
        </p:nvSpPr>
        <p:spPr/>
        <p:txBody>
          <a:bodyPr/>
          <a:lstStyle/>
          <a:p>
            <a:fld id="{3EBA5BD7-F043-4D1B-AA17-CD412FC534DE}" type="slidenum">
              <a:rPr lang="en-US" smtClean="0"/>
              <a:t>81</a:t>
            </a:fld>
            <a:endParaRPr lang="en-US"/>
          </a:p>
        </p:txBody>
      </p:sp>
    </p:spTree>
    <p:extLst>
      <p:ext uri="{BB962C8B-B14F-4D97-AF65-F5344CB8AC3E}">
        <p14:creationId xmlns:p14="http://schemas.microsoft.com/office/powerpoint/2010/main" val="39444247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Hopefully the API owner provided you with good documentation. Some documentation I've used has been excellent with code examples, and best practices, and suggestions on how to implement. I've seen some that only contain example requests and responses, and a lot of things in between. Just make sure that before you contact the API provider, you've read the documentation. </a:t>
            </a:r>
          </a:p>
          <a:p>
            <a:pPr rtl="0" fontAlgn="ctr"/>
            <a:r>
              <a:rPr lang="en-US" sz="1600" b="0" i="0" kern="1200" dirty="0">
                <a:solidFill>
                  <a:schemeClr val="tx1"/>
                </a:solidFill>
                <a:effectLst/>
                <a:latin typeface="+mn-lt"/>
                <a:ea typeface="+mn-ea"/>
                <a:cs typeface="+mn-cs"/>
              </a:rPr>
              <a:t>If the vendor has a method of opening support tickets for their API, respect the system they have in place. </a:t>
            </a:r>
          </a:p>
          <a:p>
            <a:pPr rtl="0" fontAlgn="ctr"/>
            <a:r>
              <a:rPr lang="en-US" sz="1600" b="0" i="0" kern="1200" dirty="0">
                <a:solidFill>
                  <a:schemeClr val="tx1"/>
                </a:solidFill>
                <a:effectLst/>
                <a:latin typeface="+mn-lt"/>
                <a:ea typeface="+mn-ea"/>
                <a:cs typeface="+mn-cs"/>
              </a:rPr>
              <a:t>Provide raw requests and responses: In my experience, this is what they want to see. If you aren't getting the response you expect, as outlined by their documentation, send them both the request and response. If they don't contain a datetime, include that as well so they can check their logs. </a:t>
            </a:r>
          </a:p>
          <a:p>
            <a:pPr rtl="0" fontAlgn="ctr"/>
            <a:r>
              <a:rPr lang="en-US" sz="1600" b="0" i="0" kern="1200" dirty="0">
                <a:solidFill>
                  <a:schemeClr val="tx1"/>
                </a:solidFill>
                <a:effectLst/>
                <a:latin typeface="+mn-lt"/>
                <a:ea typeface="+mn-ea"/>
                <a:cs typeface="+mn-cs"/>
              </a:rPr>
              <a:t>Be nice. Be professional. One of the bill pay vendors I worked with offered me a position on their development team. One provided me a great reference when I interviewed at Quicken Loans. Building positive working relationships with your vendors is only going to work to your advantage. </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82</a:t>
            </a:fld>
            <a:endParaRPr lang="en-US"/>
          </a:p>
        </p:txBody>
      </p:sp>
    </p:spTree>
    <p:extLst>
      <p:ext uri="{BB962C8B-B14F-4D97-AF65-F5344CB8AC3E}">
        <p14:creationId xmlns:p14="http://schemas.microsoft.com/office/powerpoint/2010/main" val="346492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600" b="0" i="0" kern="1200" dirty="0">
                <a:solidFill>
                  <a:schemeClr val="tx1"/>
                </a:solidFill>
                <a:effectLst/>
                <a:latin typeface="+mn-lt"/>
                <a:ea typeface="+mn-ea"/>
                <a:cs typeface="+mn-cs"/>
              </a:rPr>
              <a:t>Looking at some common response types, does anyone use web APIs with any other response type?  Okay, now let’s look at some responses.</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8</a:t>
            </a:fld>
            <a:endParaRPr lang="en-US"/>
          </a:p>
        </p:txBody>
      </p:sp>
    </p:spTree>
    <p:extLst>
      <p:ext uri="{BB962C8B-B14F-4D97-AF65-F5344CB8AC3E}">
        <p14:creationId xmlns:p14="http://schemas.microsoft.com/office/powerpoint/2010/main" val="1518026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Here's an example of a response for beer in a json format. It's pretty easy to read.</a:t>
            </a:r>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9</a:t>
            </a:fld>
            <a:endParaRPr lang="en-US"/>
          </a:p>
        </p:txBody>
      </p:sp>
    </p:spTree>
    <p:extLst>
      <p:ext uri="{BB962C8B-B14F-4D97-AF65-F5344CB8AC3E}">
        <p14:creationId xmlns:p14="http://schemas.microsoft.com/office/powerpoint/2010/main" val="31309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823A-BE75-4F0D-99DE-350FE20B92D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011104C1-AD70-4611-9CFE-10E9F345EB7E}"/>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25760C-8F0E-4101-B97B-0CD691A8FF2F}"/>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5" name="Footer Placeholder 4">
            <a:extLst>
              <a:ext uri="{FF2B5EF4-FFF2-40B4-BE49-F238E27FC236}">
                <a16:creationId xmlns:a16="http://schemas.microsoft.com/office/drawing/2014/main" id="{6919D58F-6C1E-49B7-8616-311B1727E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E1D10-4273-4E70-B49B-66009594A435}"/>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377572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0854-9C96-4931-8CEF-259F3E63B7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24FF64-E30E-4843-8177-C522A3C54EC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150CE-1C8D-4324-938F-3A2883DE14C4}"/>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5" name="Footer Placeholder 4">
            <a:extLst>
              <a:ext uri="{FF2B5EF4-FFF2-40B4-BE49-F238E27FC236}">
                <a16:creationId xmlns:a16="http://schemas.microsoft.com/office/drawing/2014/main" id="{068ECFC6-F5C0-4027-89C5-5F4A37EF6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1FA89-5B90-4697-8F96-FD854A373B53}"/>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265534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23665B-7505-4DC8-B1A1-09614E170A1D}"/>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6F861F-AAA8-4E59-AB11-726CB8AF29C0}"/>
              </a:ext>
            </a:extLst>
          </p:cNvPr>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66C444-58B2-437F-90F9-751BAAC0742E}"/>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5" name="Footer Placeholder 4">
            <a:extLst>
              <a:ext uri="{FF2B5EF4-FFF2-40B4-BE49-F238E27FC236}">
                <a16:creationId xmlns:a16="http://schemas.microsoft.com/office/drawing/2014/main" id="{915608D3-A420-4B4D-A225-97A15D5F7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FDAED-170D-4020-AADA-388AA7284D54}"/>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266166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039C-18BC-4DD4-B2AF-8397503D95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F83FF-D61D-4200-896A-846C3EB1DB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6B791E-67F0-4174-A391-32711A1F87E7}"/>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5" name="Footer Placeholder 4">
            <a:extLst>
              <a:ext uri="{FF2B5EF4-FFF2-40B4-BE49-F238E27FC236}">
                <a16:creationId xmlns:a16="http://schemas.microsoft.com/office/drawing/2014/main" id="{772E5B7D-61DF-43A1-94B3-63C083A01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6A3A-10A7-41F4-B512-A0EA50E1F673}"/>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38685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9CE5E-7C10-48F0-A57D-1F6B92B49374}"/>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4B888353-0113-418F-9AC5-A6DE1E510475}"/>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E2B6B47-805D-4952-A019-23CB6CBB57CD}"/>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5" name="Footer Placeholder 4">
            <a:extLst>
              <a:ext uri="{FF2B5EF4-FFF2-40B4-BE49-F238E27FC236}">
                <a16:creationId xmlns:a16="http://schemas.microsoft.com/office/drawing/2014/main" id="{3528AAC5-93A7-42D3-A5B5-A3C814E4A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07662-0A66-4C72-AA57-1613DBA9C91F}"/>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360208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7A111-8A56-47EF-B966-B46300558C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F820E2-3542-44FA-AD85-AE2C3C28627C}"/>
              </a:ext>
            </a:extLst>
          </p:cNvPr>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E73DD-2268-46B8-8CCD-C5A471FBAF6D}"/>
              </a:ext>
            </a:extLst>
          </p:cNvPr>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739FAC-FD63-4864-8B82-3AA73D22B2D7}"/>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6" name="Footer Placeholder 5">
            <a:extLst>
              <a:ext uri="{FF2B5EF4-FFF2-40B4-BE49-F238E27FC236}">
                <a16:creationId xmlns:a16="http://schemas.microsoft.com/office/drawing/2014/main" id="{99C4B149-F97E-4024-BE2E-DE251145E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0F369-40DD-495C-AE61-B14D48E9A016}"/>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376445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BE5C-E03C-46BF-8408-6FBEF64CAAB5}"/>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58C78F-6ED3-4769-BB98-4AFA508D84BB}"/>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AA95FE-FBBD-420B-95B6-D28F38B8EBEF}"/>
              </a:ext>
            </a:extLst>
          </p:cNvPr>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CB01D-51E4-463F-9C4C-B694B798C287}"/>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5089A7-FCAD-4B73-97FB-B1AB9CF2525E}"/>
              </a:ext>
            </a:extLst>
          </p:cNvPr>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3E42A-7785-4131-98C4-2EECEDAB1F1C}"/>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8" name="Footer Placeholder 7">
            <a:extLst>
              <a:ext uri="{FF2B5EF4-FFF2-40B4-BE49-F238E27FC236}">
                <a16:creationId xmlns:a16="http://schemas.microsoft.com/office/drawing/2014/main" id="{54FB5899-6E39-4844-9496-A28DF64DBF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A892B5-785B-462B-B797-9313B1FFA853}"/>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308043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8C5B-6E87-476B-B18E-17646E6E2D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DC79AB-21A4-47D1-B06F-69EE81E78422}"/>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4" name="Footer Placeholder 3">
            <a:extLst>
              <a:ext uri="{FF2B5EF4-FFF2-40B4-BE49-F238E27FC236}">
                <a16:creationId xmlns:a16="http://schemas.microsoft.com/office/drawing/2014/main" id="{12F5FDB7-0989-4692-AC3D-B05FC79FCE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683E56-861D-4BF7-B51A-02C62BBD8209}"/>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2979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41EF2A-48D9-4C39-B248-0A6D1BC11947}"/>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3" name="Footer Placeholder 2">
            <a:extLst>
              <a:ext uri="{FF2B5EF4-FFF2-40B4-BE49-F238E27FC236}">
                <a16:creationId xmlns:a16="http://schemas.microsoft.com/office/drawing/2014/main" id="{345DD86C-A593-4587-B778-C65D941FB7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F473F0-1F10-4C79-8E6C-EE8A2CFB676F}"/>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109513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7118-FE0E-42CC-8113-EFB0DA6B3D05}"/>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4A790720-9449-4474-9A34-833CB92DC236}"/>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D5CC0-A3EA-4C93-9104-B10E35CDE51A}"/>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A52259-E448-4964-BB8B-11D1D7F7F560}"/>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6" name="Footer Placeholder 5">
            <a:extLst>
              <a:ext uri="{FF2B5EF4-FFF2-40B4-BE49-F238E27FC236}">
                <a16:creationId xmlns:a16="http://schemas.microsoft.com/office/drawing/2014/main" id="{42E009E2-BA9E-4450-9675-1B54C86FD3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EE8A41-3DEE-4126-B3CA-DB08A70386F3}"/>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143443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FDBF-907D-4652-9F1D-4C449547235A}"/>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3BA37400-0C9E-4D38-813A-AA30A4132145}"/>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1504B75B-D6B2-49AE-9486-DC5F9297288D}"/>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B75809-D534-43C3-881D-2B2744184338}"/>
              </a:ext>
            </a:extLst>
          </p:cNvPr>
          <p:cNvSpPr>
            <a:spLocks noGrp="1"/>
          </p:cNvSpPr>
          <p:nvPr>
            <p:ph type="dt" sz="half" idx="10"/>
          </p:nvPr>
        </p:nvSpPr>
        <p:spPr/>
        <p:txBody>
          <a:bodyPr/>
          <a:lstStyle/>
          <a:p>
            <a:fld id="{F0DFD029-FB74-4578-B929-F66AA97659CA}" type="datetimeFigureOut">
              <a:rPr lang="en-US" smtClean="0"/>
              <a:t>3/30/2019</a:t>
            </a:fld>
            <a:endParaRPr lang="en-US"/>
          </a:p>
        </p:txBody>
      </p:sp>
      <p:sp>
        <p:nvSpPr>
          <p:cNvPr id="6" name="Footer Placeholder 5">
            <a:extLst>
              <a:ext uri="{FF2B5EF4-FFF2-40B4-BE49-F238E27FC236}">
                <a16:creationId xmlns:a16="http://schemas.microsoft.com/office/drawing/2014/main" id="{10B492A4-3393-4056-BACA-8ED9E098AAD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56EFEE6-CACA-481B-8487-1786E9F153FF}"/>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155102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1E1D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E949AB-FCA6-4247-958C-8863B5E26E1C}"/>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44BD36-B201-4F31-930D-94094E48A1AE}"/>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E25BB-FA90-4A3F-BEB1-409431FDEB69}"/>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FD029-FB74-4578-B929-F66AA97659CA}" type="datetimeFigureOut">
              <a:rPr lang="en-US" smtClean="0"/>
              <a:pPr/>
              <a:t>3/30/2019</a:t>
            </a:fld>
            <a:endParaRPr lang="en-US"/>
          </a:p>
        </p:txBody>
      </p:sp>
      <p:sp>
        <p:nvSpPr>
          <p:cNvPr id="5" name="Footer Placeholder 4">
            <a:extLst>
              <a:ext uri="{FF2B5EF4-FFF2-40B4-BE49-F238E27FC236}">
                <a16:creationId xmlns:a16="http://schemas.microsoft.com/office/drawing/2014/main" id="{2D7DDE3D-1909-43AD-8103-A0304AFC1100}"/>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D66C27-6B2F-4D5F-A307-CF26C832A02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4DD1E-5D91-48A3-AD6D-45FBA980D106}" type="slidenum">
              <a:rPr lang="en-US" smtClean="0"/>
              <a:pPr/>
              <a:t>‹#›</a:t>
            </a:fld>
            <a:endParaRPr lang="en-US"/>
          </a:p>
        </p:txBody>
      </p:sp>
    </p:spTree>
    <p:extLst>
      <p:ext uri="{BB962C8B-B14F-4D97-AF65-F5344CB8AC3E}">
        <p14:creationId xmlns:p14="http://schemas.microsoft.com/office/powerpoint/2010/main" val="100689909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42583F4-0432-4B24-8C36-A89CE5DBD7F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7E87D07-5359-491F-BF47-602852C57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7012" y="4343400"/>
            <a:ext cx="3124200" cy="1596547"/>
          </a:xfrm>
          <a:prstGeom prst="rect">
            <a:avLst/>
          </a:prstGeom>
        </p:spPr>
      </p:pic>
      <p:sp>
        <p:nvSpPr>
          <p:cNvPr id="2" name="Title 1"/>
          <p:cNvSpPr>
            <a:spLocks noGrp="1"/>
          </p:cNvSpPr>
          <p:nvPr>
            <p:ph type="ctrTitle"/>
          </p:nvPr>
        </p:nvSpPr>
        <p:spPr>
          <a:xfrm>
            <a:off x="1066520" y="918053"/>
            <a:ext cx="10055781" cy="3032756"/>
          </a:xfrm>
          <a:ln>
            <a:noFill/>
          </a:ln>
        </p:spPr>
        <p:txBody>
          <a:bodyPr>
            <a:normAutofit/>
          </a:bodyPr>
          <a:lstStyle/>
          <a:p>
            <a:pPr algn="l"/>
            <a:r>
              <a:rPr lang="en-US" sz="8000" dirty="0">
                <a:solidFill>
                  <a:schemeClr val="tx1">
                    <a:lumMod val="75000"/>
                    <a:lumOff val="25000"/>
                  </a:schemeClr>
                </a:solidFill>
              </a:rPr>
              <a:t>Tools &amp; Strategies for Consuming APIs</a:t>
            </a:r>
          </a:p>
        </p:txBody>
      </p:sp>
      <p:pic>
        <p:nvPicPr>
          <p:cNvPr id="5" name="Picture 4">
            <a:extLst>
              <a:ext uri="{FF2B5EF4-FFF2-40B4-BE49-F238E27FC236}">
                <a16:creationId xmlns:a16="http://schemas.microsoft.com/office/drawing/2014/main" id="{85CB3467-6D1D-4573-B48B-48C450014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4" name="Straight Connector 3">
            <a:extLst>
              <a:ext uri="{FF2B5EF4-FFF2-40B4-BE49-F238E27FC236}">
                <a16:creationId xmlns:a16="http://schemas.microsoft.com/office/drawing/2014/main" id="{CEABC43A-7E2F-4302-B7AA-DE994C02EFB1}"/>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0FB806-1E06-4200-8927-1BC8F7E09658}"/>
              </a:ext>
            </a:extLst>
          </p:cNvPr>
          <p:cNvCxnSpPr>
            <a:cxnSpLocks/>
          </p:cNvCxnSpPr>
          <p:nvPr/>
        </p:nvCxnSpPr>
        <p:spPr>
          <a:xfrm>
            <a:off x="1066520" y="4114800"/>
            <a:ext cx="1005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1696213-B680-4213-9CBC-E57361F098AF}"/>
              </a:ext>
            </a:extLst>
          </p:cNvPr>
          <p:cNvSpPr txBox="1"/>
          <p:nvPr/>
        </p:nvSpPr>
        <p:spPr>
          <a:xfrm>
            <a:off x="7817120" y="4348891"/>
            <a:ext cx="3124199" cy="1591056"/>
          </a:xfrm>
          <a:prstGeom prst="rect">
            <a:avLst/>
          </a:prstGeom>
          <a:noFill/>
          <a:ln w="82550">
            <a:solidFill>
              <a:srgbClr val="84867B"/>
            </a:solidFill>
            <a:miter lim="800000"/>
          </a:ln>
        </p:spPr>
        <p:txBody>
          <a:bodyPr wrap="square" rtlCol="0">
            <a:spAutoFit/>
          </a:bodyPr>
          <a:lstStyle/>
          <a:p>
            <a:endParaRPr lang="en-US" dirty="0"/>
          </a:p>
        </p:txBody>
      </p:sp>
    </p:spTree>
    <p:extLst>
      <p:ext uri="{BB962C8B-B14F-4D97-AF65-F5344CB8AC3E}">
        <p14:creationId xmlns:p14="http://schemas.microsoft.com/office/powerpoint/2010/main" val="3310001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8427728" cy="5632311"/>
          </a:xfrm>
          <a:prstGeom prst="rect">
            <a:avLst/>
          </a:prstGeom>
          <a:noFill/>
        </p:spPr>
        <p:txBody>
          <a:bodyPr wrap="square" rtlCol="0">
            <a:spAutoFit/>
          </a:bodyPr>
          <a:lstStyle/>
          <a:p>
            <a:r>
              <a:rPr lang="en-US" sz="2400" dirty="0">
                <a:latin typeface="Consolas" panose="020B0609020204030204" pitchFamily="49" charset="0"/>
              </a:rPr>
              <a:t>&lt;?xml version="1.0" encoding="ISO-8859-1"?&gt;</a:t>
            </a:r>
          </a:p>
          <a:p>
            <a:r>
              <a:rPr lang="en-US" sz="2400" dirty="0">
                <a:latin typeface="Consolas" panose="020B0609020204030204" pitchFamily="49" charset="0"/>
              </a:rPr>
              <a:t>&lt;root&gt;</a:t>
            </a:r>
          </a:p>
          <a:p>
            <a:r>
              <a:rPr lang="en-US" sz="2400" dirty="0">
                <a:latin typeface="Consolas" panose="020B0609020204030204" pitchFamily="49" charset="0"/>
              </a:rPr>
              <a:t>   &lt;beers&gt;</a:t>
            </a:r>
          </a:p>
          <a:p>
            <a:r>
              <a:rPr lang="en-US" sz="2400" dirty="0">
                <a:latin typeface="Consolas" panose="020B0609020204030204" pitchFamily="49" charset="0"/>
              </a:rPr>
              <a:t>      &lt;beer&gt;</a:t>
            </a:r>
          </a:p>
          <a:p>
            <a:r>
              <a:rPr lang="en-US" sz="2400" dirty="0">
                <a:latin typeface="Consolas" panose="020B0609020204030204" pitchFamily="49" charset="0"/>
              </a:rPr>
              <a:t>	    &lt;id&gt;1&lt;/id&gt;</a:t>
            </a:r>
          </a:p>
          <a:p>
            <a:r>
              <a:rPr lang="en-US" sz="2400" dirty="0">
                <a:latin typeface="Consolas" panose="020B0609020204030204" pitchFamily="49" charset="0"/>
              </a:rPr>
              <a:t>	    &lt;name&gt;Red Eye Rye&lt;/name&gt;</a:t>
            </a:r>
          </a:p>
          <a:p>
            <a:r>
              <a:rPr lang="en-US" sz="2400" dirty="0">
                <a:latin typeface="Consolas" panose="020B0609020204030204" pitchFamily="49" charset="0"/>
              </a:rPr>
              <a:t>	    &lt;style&gt;Rye&lt;/style&gt;</a:t>
            </a:r>
          </a:p>
          <a:p>
            <a:r>
              <a:rPr lang="en-US" sz="2400" dirty="0">
                <a:latin typeface="Consolas" panose="020B0609020204030204" pitchFamily="49" charset="0"/>
              </a:rPr>
              <a:t>	    &lt;abv&gt;6.7%&lt;/abv&gt;</a:t>
            </a:r>
          </a:p>
          <a:p>
            <a:r>
              <a:rPr lang="en-US" sz="2400" dirty="0">
                <a:latin typeface="Consolas" panose="020B0609020204030204" pitchFamily="49" charset="0"/>
              </a:rPr>
              <a:t>	    &lt;breweryId&gt;10003&lt;/breweryId&gt;</a:t>
            </a:r>
          </a:p>
          <a:p>
            <a:r>
              <a:rPr lang="en-US" sz="2400" dirty="0">
                <a:latin typeface="Consolas" panose="020B0609020204030204" pitchFamily="49" charset="0"/>
              </a:rPr>
              <a:t>	 &lt;/beer&gt;</a:t>
            </a:r>
          </a:p>
          <a:p>
            <a:r>
              <a:rPr lang="en-US" sz="2400" dirty="0">
                <a:latin typeface="Consolas" panose="020B0609020204030204" pitchFamily="49" charset="0"/>
              </a:rPr>
              <a:t>      &lt;beer&gt;</a:t>
            </a:r>
          </a:p>
          <a:p>
            <a:r>
              <a:rPr lang="en-US" sz="2400" dirty="0">
                <a:latin typeface="Consolas" panose="020B0609020204030204" pitchFamily="49" charset="0"/>
              </a:rPr>
              <a:t>         &lt;id&gt;2&lt;/id&gt;</a:t>
            </a:r>
          </a:p>
          <a:p>
            <a:r>
              <a:rPr lang="en-US" sz="2400" dirty="0">
                <a:latin typeface="Consolas" panose="020B0609020204030204" pitchFamily="49" charset="0"/>
              </a:rPr>
              <a:t>         &lt;name&gt;Poetic Pestilence&lt;/name&gt;</a:t>
            </a:r>
          </a:p>
          <a:p>
            <a:r>
              <a:rPr lang="en-US" sz="2400" dirty="0">
                <a:latin typeface="Consolas" panose="020B0609020204030204" pitchFamily="49" charset="0"/>
              </a:rPr>
              <a:t>         &lt;style&gt;India Pale Ale&lt;/style&gt;</a:t>
            </a:r>
          </a:p>
          <a:p>
            <a:r>
              <a:rPr lang="en-US" sz="2400" dirty="0">
                <a:latin typeface="Consolas" panose="020B0609020204030204" pitchFamily="49" charset="0"/>
              </a:rPr>
              <a:t>         &lt;abv&gt;11%&lt;/abv&gt; </a:t>
            </a:r>
            <a:r>
              <a:rPr lang="en-US" sz="2400" dirty="0"/>
              <a:t>…</a:t>
            </a:r>
          </a:p>
        </p:txBody>
      </p:sp>
      <p:cxnSp>
        <p:nvCxnSpPr>
          <p:cNvPr id="6" name="Straight Connector 5">
            <a:extLst>
              <a:ext uri="{FF2B5EF4-FFF2-40B4-BE49-F238E27FC236}">
                <a16:creationId xmlns:a16="http://schemas.microsoft.com/office/drawing/2014/main" id="{518BC47B-3896-41C1-A2FF-9ED03FDB4C53}"/>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DCBEACE-6383-4C8E-ACE9-C3E711555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B356B248-AD3B-4ED0-AEDD-EAE85F43934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134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8427728" cy="5632311"/>
          </a:xfrm>
          <a:prstGeom prst="rect">
            <a:avLst/>
          </a:prstGeom>
          <a:noFill/>
        </p:spPr>
        <p:txBody>
          <a:bodyPr wrap="square" rtlCol="0">
            <a:spAutoFit/>
          </a:bodyPr>
          <a:lstStyle/>
          <a:p>
            <a:r>
              <a:rPr lang="en-US" sz="2400" dirty="0">
                <a:latin typeface="Consolas" panose="020B0609020204030204" pitchFamily="49" charset="0"/>
              </a:rPr>
              <a:t>a:1:{</a:t>
            </a:r>
          </a:p>
          <a:p>
            <a:r>
              <a:rPr lang="en-US" sz="2400" dirty="0">
                <a:latin typeface="Consolas" panose="020B0609020204030204" pitchFamily="49" charset="0"/>
              </a:rPr>
              <a:t>   s:5:"beers";</a:t>
            </a:r>
          </a:p>
          <a:p>
            <a:r>
              <a:rPr lang="en-US" sz="2400" dirty="0">
                <a:latin typeface="Consolas" panose="020B0609020204030204" pitchFamily="49" charset="0"/>
              </a:rPr>
              <a:t>   a:50:{</a:t>
            </a:r>
          </a:p>
          <a:p>
            <a:r>
              <a:rPr lang="en-US" sz="2400" dirty="0">
                <a:latin typeface="Consolas" panose="020B0609020204030204" pitchFamily="49" charset="0"/>
              </a:rPr>
              <a:t>      i:0;      </a:t>
            </a:r>
          </a:p>
          <a:p>
            <a:r>
              <a:rPr lang="en-US" sz="2400" dirty="0">
                <a:latin typeface="Consolas" panose="020B0609020204030204" pitchFamily="49" charset="0"/>
              </a:rPr>
              <a:t>      a:5:{</a:t>
            </a:r>
          </a:p>
          <a:p>
            <a:r>
              <a:rPr lang="en-US" sz="2400" dirty="0">
                <a:latin typeface="Consolas" panose="020B0609020204030204" pitchFamily="49" charset="0"/>
              </a:rPr>
              <a:t>         s:2:"Id";</a:t>
            </a:r>
          </a:p>
          <a:p>
            <a:r>
              <a:rPr lang="en-US" sz="2400" dirty="0">
                <a:latin typeface="Consolas" panose="020B0609020204030204" pitchFamily="49" charset="0"/>
              </a:rPr>
              <a:t>         s:1:"1";</a:t>
            </a:r>
          </a:p>
          <a:p>
            <a:r>
              <a:rPr lang="en-US" sz="2400" dirty="0">
                <a:latin typeface="Consolas" panose="020B0609020204030204" pitchFamily="49" charset="0"/>
              </a:rPr>
              <a:t>         s:4:"Name";</a:t>
            </a:r>
          </a:p>
          <a:p>
            <a:r>
              <a:rPr lang="en-US" sz="2400" dirty="0">
                <a:latin typeface="Consolas" panose="020B0609020204030204" pitchFamily="49" charset="0"/>
              </a:rPr>
              <a:t>         s:11:"Red Eye Rye";</a:t>
            </a:r>
          </a:p>
          <a:p>
            <a:r>
              <a:rPr lang="en-US" sz="2400" dirty="0">
                <a:latin typeface="Consolas" panose="020B0609020204030204" pitchFamily="49" charset="0"/>
              </a:rPr>
              <a:t>         s:5:"Style";</a:t>
            </a:r>
          </a:p>
          <a:p>
            <a:r>
              <a:rPr lang="en-US" sz="2400" dirty="0">
                <a:latin typeface="Consolas" panose="020B0609020204030204" pitchFamily="49" charset="0"/>
              </a:rPr>
              <a:t>         s:3:"Rye";</a:t>
            </a:r>
          </a:p>
          <a:p>
            <a:r>
              <a:rPr lang="en-US" sz="2400" dirty="0">
                <a:latin typeface="Consolas" panose="020B0609020204030204" pitchFamily="49" charset="0"/>
              </a:rPr>
              <a:t>         s:3:"Abv";</a:t>
            </a:r>
          </a:p>
          <a:p>
            <a:r>
              <a:rPr lang="en-US" sz="2400" dirty="0">
                <a:latin typeface="Consolas" panose="020B0609020204030204" pitchFamily="49" charset="0"/>
              </a:rPr>
              <a:t>         s:4:"6.7%";</a:t>
            </a:r>
          </a:p>
          <a:p>
            <a:r>
              <a:rPr lang="en-US" sz="2400" dirty="0">
                <a:latin typeface="Consolas" panose="020B0609020204030204" pitchFamily="49" charset="0"/>
              </a:rPr>
              <a:t>         s:9:"BreweryId";</a:t>
            </a:r>
          </a:p>
          <a:p>
            <a:r>
              <a:rPr lang="en-US" sz="2400" dirty="0">
                <a:latin typeface="Consolas" panose="020B0609020204030204" pitchFamily="49" charset="0"/>
              </a:rPr>
              <a:t>         s:5:"10003"; </a:t>
            </a:r>
            <a:r>
              <a:rPr lang="en-US" sz="2400" dirty="0"/>
              <a:t>…</a:t>
            </a:r>
          </a:p>
        </p:txBody>
      </p:sp>
      <p:cxnSp>
        <p:nvCxnSpPr>
          <p:cNvPr id="6" name="Straight Connector 5">
            <a:extLst>
              <a:ext uri="{FF2B5EF4-FFF2-40B4-BE49-F238E27FC236}">
                <a16:creationId xmlns:a16="http://schemas.microsoft.com/office/drawing/2014/main" id="{DE6EBE86-5440-4325-B0D5-FF03B4740BAC}"/>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A4C4BBA-C3D6-4AD6-8F34-631279A31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7B2B2D12-E728-4BF9-B370-D1E385EC31D2}"/>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587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2E42B2-817D-4E9B-B78C-DB9994524B5B}"/>
              </a:ext>
            </a:extLst>
          </p:cNvPr>
          <p:cNvSpPr/>
          <p:nvPr/>
        </p:nvSpPr>
        <p:spPr>
          <a:xfrm>
            <a:off x="1188720" y="1770888"/>
            <a:ext cx="9784080" cy="4258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50C8E0-6B43-415D-A456-78488594E418}"/>
              </a:ext>
            </a:extLst>
          </p:cNvPr>
          <p:cNvSpPr txBox="1"/>
          <p:nvPr/>
        </p:nvSpPr>
        <p:spPr>
          <a:xfrm>
            <a:off x="1206881" y="1752600"/>
            <a:ext cx="9753599" cy="4258148"/>
          </a:xfrm>
          <a:prstGeom prst="rect">
            <a:avLst/>
          </a:prstGeom>
          <a:noFill/>
          <a:ln w="82550">
            <a:solidFill>
              <a:srgbClr val="84867B"/>
            </a:solidFill>
            <a:miter lim="800000"/>
          </a:ln>
        </p:spPr>
        <p:txBody>
          <a:bodyPr wrap="square" rtlCol="0">
            <a:spAutoFit/>
          </a:bodyPr>
          <a:lstStyle/>
          <a:p>
            <a:endParaRPr lang="en-US" dirty="0"/>
          </a:p>
        </p:txBody>
      </p:sp>
      <p:sp>
        <p:nvSpPr>
          <p:cNvPr id="13" name="Title 12"/>
          <p:cNvSpPr>
            <a:spLocks noGrp="1"/>
          </p:cNvSpPr>
          <p:nvPr>
            <p:ph type="title"/>
          </p:nvPr>
        </p:nvSpPr>
        <p:spPr/>
        <p:txBody>
          <a:bodyPr>
            <a:normAutofit/>
          </a:bodyPr>
          <a:lstStyle/>
          <a:p>
            <a:r>
              <a:rPr lang="en-US" sz="5400" dirty="0">
                <a:solidFill>
                  <a:schemeClr val="tx1">
                    <a:lumMod val="75000"/>
                    <a:lumOff val="25000"/>
                  </a:schemeClr>
                </a:solidFill>
              </a:rPr>
              <a:t>/</a:t>
            </a:r>
            <a:r>
              <a:rPr lang="en-US" sz="5400" dirty="0" err="1">
                <a:solidFill>
                  <a:schemeClr val="tx1">
                    <a:lumMod val="75000"/>
                    <a:lumOff val="25000"/>
                  </a:schemeClr>
                </a:solidFill>
              </a:rPr>
              <a:t>beers?format</a:t>
            </a:r>
            <a:r>
              <a:rPr lang="en-US" sz="5400" dirty="0">
                <a:solidFill>
                  <a:schemeClr val="tx1">
                    <a:lumMod val="75000"/>
                    <a:lumOff val="25000"/>
                  </a:schemeClr>
                </a:solidFill>
              </a:rPr>
              <a:t>=json</a:t>
            </a:r>
          </a:p>
        </p:txBody>
      </p:sp>
      <p:sp>
        <p:nvSpPr>
          <p:cNvPr id="5" name="TextBox 4">
            <a:extLst>
              <a:ext uri="{FF2B5EF4-FFF2-40B4-BE49-F238E27FC236}">
                <a16:creationId xmlns:a16="http://schemas.microsoft.com/office/drawing/2014/main" id="{A8B2F637-36C5-46F0-9169-26F86EEC6EF4}"/>
              </a:ext>
            </a:extLst>
          </p:cNvPr>
          <p:cNvSpPr txBox="1"/>
          <p:nvPr/>
        </p:nvSpPr>
        <p:spPr>
          <a:xfrm>
            <a:off x="1217613" y="1770889"/>
            <a:ext cx="8488670" cy="4154984"/>
          </a:xfrm>
          <a:prstGeom prst="rect">
            <a:avLst/>
          </a:prstGeom>
          <a:noFill/>
        </p:spPr>
        <p:txBody>
          <a:bodyPr wrap="square" rtlCol="0">
            <a:spAutoFit/>
          </a:bodyPr>
          <a:lstStyle/>
          <a:p>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"Id": "1",</a:t>
            </a:r>
          </a:p>
          <a:p>
            <a:r>
              <a:rPr lang="en-US" sz="2400" dirty="0">
                <a:latin typeface="Consolas" panose="020B0609020204030204" pitchFamily="49" charset="0"/>
              </a:rPr>
              <a:t>      "Name": "Red Eye Rye",</a:t>
            </a:r>
          </a:p>
          <a:p>
            <a:r>
              <a:rPr lang="en-US" sz="2400" dirty="0">
                <a:latin typeface="Consolas" panose="020B0609020204030204" pitchFamily="49" charset="0"/>
              </a:rPr>
              <a:t>      "Style": "Rye",</a:t>
            </a:r>
          </a:p>
          <a:p>
            <a:r>
              <a:rPr lang="en-US" sz="2400" dirty="0">
                <a:latin typeface="Consolas" panose="020B0609020204030204" pitchFamily="49" charset="0"/>
              </a:rPr>
              <a:t>      "Abv": "6.7%",</a:t>
            </a:r>
          </a:p>
          <a:p>
            <a:r>
              <a:rPr lang="en-US" sz="2400" dirty="0">
                <a:latin typeface="Consolas" panose="020B0609020204030204" pitchFamily="49" charset="0"/>
              </a:rPr>
              <a:t>      "BreweryId": "10003"</a:t>
            </a:r>
          </a:p>
          <a:p>
            <a:r>
              <a:rPr lang="en-US" sz="2400" dirty="0">
                <a:latin typeface="Consolas" panose="020B0609020204030204" pitchFamily="49" charset="0"/>
              </a:rPr>
              <a:t>   }, </a:t>
            </a:r>
          </a:p>
          <a:p>
            <a:r>
              <a:rPr lang="en-US" sz="2400" dirty="0">
                <a:latin typeface="Consolas" panose="020B0609020204030204" pitchFamily="49" charset="0"/>
              </a:rPr>
              <a:t>   {</a:t>
            </a:r>
          </a:p>
          <a:p>
            <a:r>
              <a:rPr lang="en-US" sz="2400" dirty="0">
                <a:latin typeface="Consolas" panose="020B0609020204030204" pitchFamily="49" charset="0"/>
              </a:rPr>
              <a:t>      "Id": "2",</a:t>
            </a:r>
          </a:p>
          <a:p>
            <a:r>
              <a:rPr lang="en-US" sz="2400" dirty="0">
                <a:latin typeface="Consolas" panose="020B0609020204030204" pitchFamily="49" charset="0"/>
              </a:rPr>
              <a:t>      "Name": "Poetic Pestilence",</a:t>
            </a:r>
            <a:r>
              <a:rPr lang="en-US" sz="2400" dirty="0"/>
              <a:t> …</a:t>
            </a:r>
          </a:p>
        </p:txBody>
      </p:sp>
      <p:cxnSp>
        <p:nvCxnSpPr>
          <p:cNvPr id="6" name="Straight Connector 5">
            <a:extLst>
              <a:ext uri="{FF2B5EF4-FFF2-40B4-BE49-F238E27FC236}">
                <a16:creationId xmlns:a16="http://schemas.microsoft.com/office/drawing/2014/main" id="{63EF584F-BD00-4A8A-B9B0-CDBBB53B62B0}"/>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19D1CCE-44EB-486F-87DA-75B5B13A9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10" name="Straight Connector 9">
            <a:extLst>
              <a:ext uri="{FF2B5EF4-FFF2-40B4-BE49-F238E27FC236}">
                <a16:creationId xmlns:a16="http://schemas.microsoft.com/office/drawing/2014/main" id="{A2DFD2B5-7C72-4501-8550-B13B1CEEC422}"/>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3E0FF8-B708-4034-ADEB-528B90690CE6}"/>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53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F966F9-A004-42F7-B25D-98F2293AF9BE}"/>
              </a:ext>
            </a:extLst>
          </p:cNvPr>
          <p:cNvSpPr txBox="1"/>
          <p:nvPr/>
        </p:nvSpPr>
        <p:spPr>
          <a:xfrm>
            <a:off x="1" y="457200"/>
            <a:ext cx="1827212" cy="369332"/>
          </a:xfrm>
          <a:prstGeom prst="rect">
            <a:avLst/>
          </a:prstGeom>
          <a:noFill/>
        </p:spPr>
        <p:txBody>
          <a:bodyPr wrap="square" numCol="3" rtlCol="0">
            <a:spAutoFit/>
          </a:bodyPr>
          <a:lstStyle/>
          <a:p>
            <a:endParaRPr lang="en-US" dirty="0"/>
          </a:p>
        </p:txBody>
      </p:sp>
      <p:sp>
        <p:nvSpPr>
          <p:cNvPr id="11" name="Title 10">
            <a:extLst>
              <a:ext uri="{FF2B5EF4-FFF2-40B4-BE49-F238E27FC236}">
                <a16:creationId xmlns:a16="http://schemas.microsoft.com/office/drawing/2014/main" id="{BD727519-4EB6-4336-B917-432DE134F286}"/>
              </a:ext>
            </a:extLst>
          </p:cNvPr>
          <p:cNvSpPr>
            <a:spLocks noGrp="1"/>
          </p:cNvSpPr>
          <p:nvPr>
            <p:ph type="title"/>
          </p:nvPr>
        </p:nvSpPr>
        <p:spPr/>
        <p:txBody>
          <a:bodyPr>
            <a:normAutofit/>
          </a:bodyPr>
          <a:lstStyle/>
          <a:p>
            <a:r>
              <a:rPr lang="en-US" sz="5400" i="1" dirty="0">
                <a:solidFill>
                  <a:schemeClr val="tx1">
                    <a:lumMod val="75000"/>
                    <a:lumOff val="25000"/>
                  </a:schemeClr>
                </a:solidFill>
              </a:rPr>
              <a:t>If we want beer with SOAP…</a:t>
            </a:r>
          </a:p>
        </p:txBody>
      </p:sp>
      <p:pic>
        <p:nvPicPr>
          <p:cNvPr id="4" name="Picture 3">
            <a:extLst>
              <a:ext uri="{FF2B5EF4-FFF2-40B4-BE49-F238E27FC236}">
                <a16:creationId xmlns:a16="http://schemas.microsoft.com/office/drawing/2014/main" id="{7F23B06F-76CD-4387-837D-798606324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13" y="2057401"/>
            <a:ext cx="4317518" cy="3063239"/>
          </a:xfrm>
          <a:prstGeom prst="rect">
            <a:avLst/>
          </a:prstGeom>
        </p:spPr>
      </p:pic>
      <p:pic>
        <p:nvPicPr>
          <p:cNvPr id="8" name="Picture 7">
            <a:extLst>
              <a:ext uri="{FF2B5EF4-FFF2-40B4-BE49-F238E27FC236}">
                <a16:creationId xmlns:a16="http://schemas.microsoft.com/office/drawing/2014/main" id="{2B659430-61B2-41BE-A6BE-B051867D0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094" y="2057401"/>
            <a:ext cx="4317518" cy="3063239"/>
          </a:xfrm>
          <a:prstGeom prst="rect">
            <a:avLst/>
          </a:prstGeom>
        </p:spPr>
      </p:pic>
      <p:sp>
        <p:nvSpPr>
          <p:cNvPr id="12" name="TextBox 11">
            <a:extLst>
              <a:ext uri="{FF2B5EF4-FFF2-40B4-BE49-F238E27FC236}">
                <a16:creationId xmlns:a16="http://schemas.microsoft.com/office/drawing/2014/main" id="{84C92051-49E6-4513-96B3-2F9FFD2FE598}"/>
              </a:ext>
            </a:extLst>
          </p:cNvPr>
          <p:cNvSpPr txBox="1"/>
          <p:nvPr/>
        </p:nvSpPr>
        <p:spPr>
          <a:xfrm>
            <a:off x="2004772" y="3050411"/>
            <a:ext cx="3200400" cy="1077218"/>
          </a:xfrm>
          <a:prstGeom prst="rect">
            <a:avLst/>
          </a:prstGeom>
          <a:noFill/>
        </p:spPr>
        <p:txBody>
          <a:bodyPr wrap="square" rtlCol="0">
            <a:spAutoFit/>
          </a:bodyPr>
          <a:lstStyle/>
          <a:p>
            <a:pPr algn="ctr"/>
            <a:r>
              <a:rPr lang="en-US" sz="3200" b="1" dirty="0">
                <a:solidFill>
                  <a:schemeClr val="bg2">
                    <a:lumMod val="50000"/>
                  </a:schemeClr>
                </a:solidFill>
              </a:rPr>
              <a:t>Soap Envelope</a:t>
            </a:r>
          </a:p>
          <a:p>
            <a:pPr algn="ctr"/>
            <a:r>
              <a:rPr lang="en-US" sz="3200" b="1" dirty="0">
                <a:solidFill>
                  <a:schemeClr val="bg2">
                    <a:lumMod val="50000"/>
                  </a:schemeClr>
                </a:solidFill>
              </a:rPr>
              <a:t>Request</a:t>
            </a:r>
          </a:p>
        </p:txBody>
      </p:sp>
      <p:sp>
        <p:nvSpPr>
          <p:cNvPr id="13" name="TextBox 12">
            <a:extLst>
              <a:ext uri="{FF2B5EF4-FFF2-40B4-BE49-F238E27FC236}">
                <a16:creationId xmlns:a16="http://schemas.microsoft.com/office/drawing/2014/main" id="{AA4C7520-35BA-4CCC-9108-74D4384CC1E3}"/>
              </a:ext>
            </a:extLst>
          </p:cNvPr>
          <p:cNvSpPr txBox="1"/>
          <p:nvPr/>
        </p:nvSpPr>
        <p:spPr>
          <a:xfrm>
            <a:off x="6907453" y="3050411"/>
            <a:ext cx="3352800" cy="1077218"/>
          </a:xfrm>
          <a:prstGeom prst="rect">
            <a:avLst/>
          </a:prstGeom>
          <a:noFill/>
        </p:spPr>
        <p:txBody>
          <a:bodyPr wrap="square" rtlCol="0">
            <a:spAutoFit/>
          </a:bodyPr>
          <a:lstStyle/>
          <a:p>
            <a:pPr algn="ctr"/>
            <a:r>
              <a:rPr lang="en-US" sz="3200" b="1" dirty="0">
                <a:solidFill>
                  <a:schemeClr val="bg2">
                    <a:lumMod val="50000"/>
                  </a:schemeClr>
                </a:solidFill>
              </a:rPr>
              <a:t>Soap Envelope</a:t>
            </a:r>
          </a:p>
          <a:p>
            <a:pPr algn="ctr"/>
            <a:r>
              <a:rPr lang="en-US" sz="3200" b="1" dirty="0">
                <a:solidFill>
                  <a:schemeClr val="bg2">
                    <a:lumMod val="50000"/>
                  </a:schemeClr>
                </a:solidFill>
              </a:rPr>
              <a:t>Response</a:t>
            </a:r>
          </a:p>
        </p:txBody>
      </p:sp>
      <p:cxnSp>
        <p:nvCxnSpPr>
          <p:cNvPr id="9" name="Straight Connector 8">
            <a:extLst>
              <a:ext uri="{FF2B5EF4-FFF2-40B4-BE49-F238E27FC236}">
                <a16:creationId xmlns:a16="http://schemas.microsoft.com/office/drawing/2014/main" id="{FD132149-F1D4-4BC9-9B57-0062BCF3D028}"/>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AB55B6F-D030-41AE-8206-D6DC0257A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14" name="Straight Connector 13">
            <a:extLst>
              <a:ext uri="{FF2B5EF4-FFF2-40B4-BE49-F238E27FC236}">
                <a16:creationId xmlns:a16="http://schemas.microsoft.com/office/drawing/2014/main" id="{A079203D-E7C3-4833-8928-4659AC6711C7}"/>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648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248083" y="304800"/>
            <a:ext cx="9692657"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9886642" cy="5632311"/>
          </a:xfrm>
          <a:prstGeom prst="rect">
            <a:avLst/>
          </a:prstGeom>
          <a:noFill/>
        </p:spPr>
        <p:txBody>
          <a:bodyPr wrap="square" rtlCol="0">
            <a:spAutoFit/>
          </a:bodyPr>
          <a:lstStyle/>
          <a:p>
            <a:r>
              <a:rPr lang="en-US" sz="2400" dirty="0">
                <a:latin typeface="Consolas" panose="020B0609020204030204" pitchFamily="49" charset="0"/>
              </a:rPr>
              <a:t>&lt;</a:t>
            </a:r>
            <a:r>
              <a:rPr lang="en-US" sz="2400" dirty="0" err="1">
                <a:latin typeface="Consolas" panose="020B0609020204030204" pitchFamily="49" charset="0"/>
              </a:rPr>
              <a:t>soapenv:Envelope</a:t>
            </a:r>
            <a:r>
              <a:rPr lang="en-US" sz="2400" dirty="0">
                <a:latin typeface="Consolas" panose="020B0609020204030204" pitchFamily="49" charset="0"/>
              </a:rPr>
              <a:t> </a:t>
            </a:r>
            <a:r>
              <a:rPr lang="en-US" sz="2400" dirty="0" err="1">
                <a:latin typeface="Consolas" panose="020B0609020204030204" pitchFamily="49" charset="0"/>
              </a:rPr>
              <a:t>xmlns:soapenv</a:t>
            </a:r>
            <a:r>
              <a:rPr lang="en-US" sz="2400" dirty="0">
                <a:latin typeface="Consolas" panose="020B0609020204030204" pitchFamily="49" charset="0"/>
              </a:rPr>
              <a:t>="http://schemas.xmlsoap.o</a:t>
            </a:r>
          </a:p>
          <a:p>
            <a:r>
              <a:rPr lang="en-US" sz="2400" dirty="0">
                <a:latin typeface="Consolas" panose="020B0609020204030204" pitchFamily="49" charset="0"/>
              </a:rPr>
              <a:t>   &lt;</a:t>
            </a:r>
            <a:r>
              <a:rPr lang="en-US" sz="2400" dirty="0" err="1">
                <a:latin typeface="Consolas" panose="020B0609020204030204" pitchFamily="49" charset="0"/>
              </a:rPr>
              <a:t>soapenv:Header</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soapenv:Body</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tem:GetAllBeers</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tem:getAllBeersRequest</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beer:BaseRequest</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beer:APIKey</a:t>
            </a:r>
            <a:r>
              <a:rPr lang="en-US" sz="2400" dirty="0">
                <a:latin typeface="Consolas" panose="020B0609020204030204" pitchFamily="49" charset="0"/>
              </a:rPr>
              <a:t>&gt;</a:t>
            </a:r>
            <a:r>
              <a:rPr lang="en-US" sz="2400" dirty="0" err="1">
                <a:latin typeface="Consolas" panose="020B0609020204030204" pitchFamily="49" charset="0"/>
              </a:rPr>
              <a:t>ILoveBeer</a:t>
            </a:r>
            <a:r>
              <a:rPr lang="en-US" sz="2400" dirty="0">
                <a:latin typeface="Consolas" panose="020B0609020204030204" pitchFamily="49" charset="0"/>
              </a:rPr>
              <a:t>&lt;/</a:t>
            </a:r>
            <a:r>
              <a:rPr lang="en-US" sz="2400" dirty="0" err="1">
                <a:latin typeface="Consolas" panose="020B0609020204030204" pitchFamily="49" charset="0"/>
              </a:rPr>
              <a:t>beer:APIKey</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beer:ClientCode</a:t>
            </a:r>
            <a:r>
              <a:rPr lang="en-US" sz="2400" dirty="0">
                <a:latin typeface="Consolas" panose="020B0609020204030204" pitchFamily="49" charset="0"/>
              </a:rPr>
              <a:t>&gt;</a:t>
            </a:r>
            <a:r>
              <a:rPr lang="en-US" sz="2400" dirty="0" err="1">
                <a:latin typeface="Consolas" panose="020B0609020204030204" pitchFamily="49" charset="0"/>
              </a:rPr>
              <a:t>TonyaZen</a:t>
            </a:r>
            <a:r>
              <a:rPr lang="en-US" sz="2400" dirty="0">
                <a:latin typeface="Consolas" panose="020B0609020204030204" pitchFamily="49" charset="0"/>
              </a:rPr>
              <a:t>&lt;/</a:t>
            </a:r>
            <a:r>
              <a:rPr lang="en-US" sz="2400" dirty="0" err="1">
                <a:latin typeface="Consolas" panose="020B0609020204030204" pitchFamily="49" charset="0"/>
              </a:rPr>
              <a:t>beer:ClientCode</a:t>
            </a:r>
            <a:endParaRPr lang="en-US" sz="2400" dirty="0">
              <a:latin typeface="Consolas" panose="020B0609020204030204" pitchFamily="49" charset="0"/>
            </a:endParaRPr>
          </a:p>
          <a:p>
            <a:r>
              <a:rPr lang="en-US" sz="2400" dirty="0">
                <a:latin typeface="Consolas" panose="020B0609020204030204" pitchFamily="49" charset="0"/>
              </a:rPr>
              <a:t>               &lt;</a:t>
            </a:r>
            <a:r>
              <a:rPr lang="en-US" sz="2400" dirty="0" err="1">
                <a:latin typeface="Consolas" panose="020B0609020204030204" pitchFamily="49" charset="0"/>
              </a:rPr>
              <a:t>beer:RequestId</a:t>
            </a:r>
            <a:r>
              <a:rPr lang="en-US" sz="2400" dirty="0">
                <a:latin typeface="Consolas" panose="020B0609020204030204" pitchFamily="49" charset="0"/>
              </a:rPr>
              <a:t>&gt;b9fa635a-6e0d-4de6-9431-ac</a:t>
            </a:r>
          </a:p>
          <a:p>
            <a:r>
              <a:rPr lang="en-US" sz="2400" dirty="0">
                <a:latin typeface="Consolas" panose="020B0609020204030204" pitchFamily="49" charset="0"/>
              </a:rPr>
              <a:t>               &lt;</a:t>
            </a:r>
            <a:r>
              <a:rPr lang="en-US" sz="2400" dirty="0" err="1">
                <a:latin typeface="Consolas" panose="020B0609020204030204" pitchFamily="49" charset="0"/>
              </a:rPr>
              <a:t>beer:Version</a:t>
            </a:r>
            <a:r>
              <a:rPr lang="en-US" sz="2400" dirty="0">
                <a:latin typeface="Consolas" panose="020B0609020204030204" pitchFamily="49" charset="0"/>
              </a:rPr>
              <a:t>&gt;1.02&lt;/</a:t>
            </a:r>
            <a:r>
              <a:rPr lang="en-US" sz="2400" dirty="0" err="1">
                <a:latin typeface="Consolas" panose="020B0609020204030204" pitchFamily="49" charset="0"/>
              </a:rPr>
              <a:t>beer:Version</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beer:BaseRequest</a:t>
            </a:r>
            <a:r>
              <a:rPr lang="en-US" sz="2400" dirty="0">
                <a:latin typeface="Consolas" panose="020B0609020204030204" pitchFamily="49" charset="0"/>
              </a:rPr>
              <a:t>&gt;    </a:t>
            </a:r>
          </a:p>
          <a:p>
            <a:r>
              <a:rPr lang="en-US" sz="2400" dirty="0">
                <a:latin typeface="Consolas" panose="020B0609020204030204" pitchFamily="49" charset="0"/>
              </a:rPr>
              <a:t>         &lt;/</a:t>
            </a:r>
            <a:r>
              <a:rPr lang="en-US" sz="2400" dirty="0" err="1">
                <a:latin typeface="Consolas" panose="020B0609020204030204" pitchFamily="49" charset="0"/>
              </a:rPr>
              <a:t>tem:getAllBeersRequest</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tem:GetAllBeers</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soapenv:Body</a:t>
            </a:r>
            <a:r>
              <a:rPr lang="en-US" sz="2400" dirty="0">
                <a:latin typeface="Consolas" panose="020B0609020204030204" pitchFamily="49" charset="0"/>
              </a:rPr>
              <a:t>&gt;</a:t>
            </a:r>
          </a:p>
          <a:p>
            <a:r>
              <a:rPr lang="en-US" sz="2400" dirty="0">
                <a:latin typeface="Consolas" panose="020B0609020204030204" pitchFamily="49" charset="0"/>
              </a:rPr>
              <a:t>&lt;/</a:t>
            </a:r>
            <a:r>
              <a:rPr lang="en-US" sz="2400" dirty="0" err="1">
                <a:latin typeface="Consolas" panose="020B0609020204030204" pitchFamily="49" charset="0"/>
              </a:rPr>
              <a:t>soapenv:Envelope</a:t>
            </a:r>
            <a:r>
              <a:rPr lang="en-US" sz="2400" dirty="0">
                <a:latin typeface="Consolas" panose="020B0609020204030204" pitchFamily="49" charset="0"/>
              </a:rPr>
              <a:t>&gt;</a:t>
            </a:r>
          </a:p>
        </p:txBody>
      </p:sp>
      <p:cxnSp>
        <p:nvCxnSpPr>
          <p:cNvPr id="6" name="Straight Connector 5">
            <a:extLst>
              <a:ext uri="{FF2B5EF4-FFF2-40B4-BE49-F238E27FC236}">
                <a16:creationId xmlns:a16="http://schemas.microsoft.com/office/drawing/2014/main" id="{3D3FEFB9-AE59-44D1-AC0E-122DCD09C87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CEE81EB-468F-4FE9-8356-340600310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62BDE99F-9440-4237-98E2-14E517E69603}"/>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FB2B828-B94B-43D0-9360-BF6B58272C92}"/>
              </a:ext>
            </a:extLst>
          </p:cNvPr>
          <p:cNvSpPr txBox="1"/>
          <p:nvPr/>
        </p:nvSpPr>
        <p:spPr>
          <a:xfrm>
            <a:off x="1188720" y="304800"/>
            <a:ext cx="9784080" cy="5715000"/>
          </a:xfrm>
          <a:prstGeom prst="rect">
            <a:avLst/>
          </a:prstGeom>
          <a:noFill/>
          <a:ln w="82550">
            <a:solidFill>
              <a:srgbClr val="84867B"/>
            </a:solidFill>
            <a:miter lim="800000"/>
          </a:ln>
        </p:spPr>
        <p:txBody>
          <a:bodyPr wrap="square" rtlCol="0">
            <a:spAutoFit/>
          </a:bodyPr>
          <a:lstStyle/>
          <a:p>
            <a:endParaRPr lang="en-US" dirty="0"/>
          </a:p>
        </p:txBody>
      </p:sp>
    </p:spTree>
    <p:extLst>
      <p:ext uri="{BB962C8B-B14F-4D97-AF65-F5344CB8AC3E}">
        <p14:creationId xmlns:p14="http://schemas.microsoft.com/office/powerpoint/2010/main" val="3236642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248083" y="304800"/>
            <a:ext cx="9692657"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9886642" cy="5632311"/>
          </a:xfrm>
          <a:prstGeom prst="rect">
            <a:avLst/>
          </a:prstGeom>
          <a:noFill/>
        </p:spPr>
        <p:txBody>
          <a:bodyPr wrap="square" rtlCol="0">
            <a:spAutoFit/>
          </a:bodyPr>
          <a:lstStyle/>
          <a:p>
            <a:r>
              <a:rPr lang="en-US" sz="2400" dirty="0">
                <a:latin typeface="Consolas" panose="020B0609020204030204" pitchFamily="49" charset="0"/>
              </a:rPr>
              <a:t>&lt;</a:t>
            </a:r>
            <a:r>
              <a:rPr lang="en-US" sz="2400" dirty="0" err="1">
                <a:latin typeface="Consolas" panose="020B0609020204030204" pitchFamily="49" charset="0"/>
              </a:rPr>
              <a:t>soapenv:Envelope</a:t>
            </a:r>
            <a:r>
              <a:rPr lang="en-US" sz="2400" dirty="0">
                <a:latin typeface="Consolas" panose="020B0609020204030204" pitchFamily="49" charset="0"/>
              </a:rPr>
              <a:t> </a:t>
            </a:r>
            <a:r>
              <a:rPr lang="en-US" sz="2400" dirty="0" err="1">
                <a:latin typeface="Consolas" panose="020B0609020204030204" pitchFamily="49" charset="0"/>
              </a:rPr>
              <a:t>xmlns:soapenv</a:t>
            </a:r>
            <a:r>
              <a:rPr lang="en-US" sz="2400" dirty="0">
                <a:latin typeface="Consolas" panose="020B0609020204030204" pitchFamily="49" charset="0"/>
              </a:rPr>
              <a:t>="http://schemas.xmlsoap.o</a:t>
            </a:r>
          </a:p>
          <a:p>
            <a:r>
              <a:rPr lang="en-US" sz="2400" dirty="0">
                <a:latin typeface="Consolas" panose="020B0609020204030204" pitchFamily="49" charset="0"/>
              </a:rPr>
              <a:t>   &lt;</a:t>
            </a:r>
            <a:r>
              <a:rPr lang="en-US" sz="2400" dirty="0" err="1">
                <a:latin typeface="Consolas" panose="020B0609020204030204" pitchFamily="49" charset="0"/>
              </a:rPr>
              <a:t>soapenv:Header</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soapenv:Body</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tem:GetAllBeers</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tem:getAllBeersRequest</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beer:BaseRequest</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beer:APIKey</a:t>
            </a:r>
            <a:r>
              <a:rPr lang="en-US" sz="2400" dirty="0">
                <a:latin typeface="Consolas" panose="020B0609020204030204" pitchFamily="49" charset="0"/>
              </a:rPr>
              <a:t>&gt;</a:t>
            </a:r>
            <a:r>
              <a:rPr lang="en-US" sz="2400" dirty="0" err="1">
                <a:latin typeface="Consolas" panose="020B0609020204030204" pitchFamily="49" charset="0"/>
              </a:rPr>
              <a:t>ILoveBeer</a:t>
            </a:r>
            <a:r>
              <a:rPr lang="en-US" sz="2400" dirty="0">
                <a:latin typeface="Consolas" panose="020B0609020204030204" pitchFamily="49" charset="0"/>
              </a:rPr>
              <a:t>&lt;/</a:t>
            </a:r>
            <a:r>
              <a:rPr lang="en-US" sz="2400" dirty="0" err="1">
                <a:latin typeface="Consolas" panose="020B0609020204030204" pitchFamily="49" charset="0"/>
              </a:rPr>
              <a:t>beer:APIKey</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beer:ClientCode</a:t>
            </a:r>
            <a:r>
              <a:rPr lang="en-US" sz="2400" dirty="0">
                <a:latin typeface="Consolas" panose="020B0609020204030204" pitchFamily="49" charset="0"/>
              </a:rPr>
              <a:t>&gt;</a:t>
            </a:r>
            <a:r>
              <a:rPr lang="en-US" sz="2400" dirty="0" err="1">
                <a:latin typeface="Consolas" panose="020B0609020204030204" pitchFamily="49" charset="0"/>
              </a:rPr>
              <a:t>TonyaZen</a:t>
            </a:r>
            <a:r>
              <a:rPr lang="en-US" sz="2400" dirty="0">
                <a:latin typeface="Consolas" panose="020B0609020204030204" pitchFamily="49" charset="0"/>
              </a:rPr>
              <a:t>&lt;/</a:t>
            </a:r>
            <a:r>
              <a:rPr lang="en-US" sz="2400" dirty="0" err="1">
                <a:latin typeface="Consolas" panose="020B0609020204030204" pitchFamily="49" charset="0"/>
              </a:rPr>
              <a:t>beer:ClientCode</a:t>
            </a:r>
            <a:endParaRPr lang="en-US" sz="2400" dirty="0">
              <a:latin typeface="Consolas" panose="020B0609020204030204" pitchFamily="49" charset="0"/>
            </a:endParaRPr>
          </a:p>
          <a:p>
            <a:r>
              <a:rPr lang="en-US" sz="2400" dirty="0">
                <a:latin typeface="Consolas" panose="020B0609020204030204" pitchFamily="49" charset="0"/>
              </a:rPr>
              <a:t>               &lt;</a:t>
            </a:r>
            <a:r>
              <a:rPr lang="en-US" sz="2400" dirty="0" err="1">
                <a:latin typeface="Consolas" panose="020B0609020204030204" pitchFamily="49" charset="0"/>
              </a:rPr>
              <a:t>beer:RequestId</a:t>
            </a:r>
            <a:r>
              <a:rPr lang="en-US" sz="2400" dirty="0">
                <a:latin typeface="Consolas" panose="020B0609020204030204" pitchFamily="49" charset="0"/>
              </a:rPr>
              <a:t>&gt;b9fa635a-6e0d-4de6-9431-ac</a:t>
            </a:r>
          </a:p>
          <a:p>
            <a:r>
              <a:rPr lang="en-US" sz="2400" dirty="0">
                <a:latin typeface="Consolas" panose="020B0609020204030204" pitchFamily="49" charset="0"/>
              </a:rPr>
              <a:t>               &lt;</a:t>
            </a:r>
            <a:r>
              <a:rPr lang="en-US" sz="2400" dirty="0" err="1">
                <a:latin typeface="Consolas" panose="020B0609020204030204" pitchFamily="49" charset="0"/>
              </a:rPr>
              <a:t>beer:Version</a:t>
            </a:r>
            <a:r>
              <a:rPr lang="en-US" sz="2400" dirty="0">
                <a:latin typeface="Consolas" panose="020B0609020204030204" pitchFamily="49" charset="0"/>
              </a:rPr>
              <a:t>&gt;1.02&lt;/</a:t>
            </a:r>
            <a:r>
              <a:rPr lang="en-US" sz="2400" dirty="0" err="1">
                <a:latin typeface="Consolas" panose="020B0609020204030204" pitchFamily="49" charset="0"/>
              </a:rPr>
              <a:t>beer:Version</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beer:BaseRequest</a:t>
            </a:r>
            <a:r>
              <a:rPr lang="en-US" sz="2400" dirty="0">
                <a:latin typeface="Consolas" panose="020B0609020204030204" pitchFamily="49" charset="0"/>
              </a:rPr>
              <a:t>&gt;    </a:t>
            </a:r>
          </a:p>
          <a:p>
            <a:r>
              <a:rPr lang="en-US" sz="2400" dirty="0">
                <a:latin typeface="Consolas" panose="020B0609020204030204" pitchFamily="49" charset="0"/>
              </a:rPr>
              <a:t>         &lt;/</a:t>
            </a:r>
            <a:r>
              <a:rPr lang="en-US" sz="2400" dirty="0" err="1">
                <a:latin typeface="Consolas" panose="020B0609020204030204" pitchFamily="49" charset="0"/>
              </a:rPr>
              <a:t>tem:getAllBeersRequest</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tem:GetAllBeers</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soapenv:Body</a:t>
            </a:r>
            <a:r>
              <a:rPr lang="en-US" sz="2400" dirty="0">
                <a:latin typeface="Consolas" panose="020B0609020204030204" pitchFamily="49" charset="0"/>
              </a:rPr>
              <a:t>&gt;</a:t>
            </a:r>
          </a:p>
          <a:p>
            <a:r>
              <a:rPr lang="en-US" sz="2400" dirty="0">
                <a:latin typeface="Consolas" panose="020B0609020204030204" pitchFamily="49" charset="0"/>
              </a:rPr>
              <a:t>&lt;/</a:t>
            </a:r>
            <a:r>
              <a:rPr lang="en-US" sz="2400" dirty="0" err="1">
                <a:latin typeface="Consolas" panose="020B0609020204030204" pitchFamily="49" charset="0"/>
              </a:rPr>
              <a:t>soapenv:Envelope</a:t>
            </a:r>
            <a:r>
              <a:rPr lang="en-US" sz="2400" dirty="0">
                <a:latin typeface="Consolas" panose="020B0609020204030204" pitchFamily="49" charset="0"/>
              </a:rPr>
              <a:t>&gt;</a:t>
            </a:r>
          </a:p>
        </p:txBody>
      </p:sp>
      <p:cxnSp>
        <p:nvCxnSpPr>
          <p:cNvPr id="6" name="Straight Connector 5">
            <a:extLst>
              <a:ext uri="{FF2B5EF4-FFF2-40B4-BE49-F238E27FC236}">
                <a16:creationId xmlns:a16="http://schemas.microsoft.com/office/drawing/2014/main" id="{3D3FEFB9-AE59-44D1-AC0E-122DCD09C87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CEE81EB-468F-4FE9-8356-340600310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62BDE99F-9440-4237-98E2-14E517E69603}"/>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D102CE9-EC60-4556-B817-7EAB2B4E6243}"/>
              </a:ext>
            </a:extLst>
          </p:cNvPr>
          <p:cNvSpPr/>
          <p:nvPr/>
        </p:nvSpPr>
        <p:spPr>
          <a:xfrm>
            <a:off x="1227444" y="304800"/>
            <a:ext cx="9784080" cy="5714999"/>
          </a:xfrm>
          <a:prstGeom prst="rect">
            <a:avLst/>
          </a:prstGeom>
          <a:solidFill>
            <a:schemeClr val="bg2">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3C8A9A3-376C-45B1-8535-0F23FB199550}"/>
              </a:ext>
            </a:extLst>
          </p:cNvPr>
          <p:cNvSpPr/>
          <p:nvPr/>
        </p:nvSpPr>
        <p:spPr>
          <a:xfrm>
            <a:off x="3732212" y="2590800"/>
            <a:ext cx="7192683" cy="13715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Consolas" panose="020B0609020204030204" pitchFamily="49" charset="0"/>
            </a:endParaRPr>
          </a:p>
        </p:txBody>
      </p:sp>
      <p:sp>
        <p:nvSpPr>
          <p:cNvPr id="11" name="Rectangle: Rounded Corners 10">
            <a:extLst>
              <a:ext uri="{FF2B5EF4-FFF2-40B4-BE49-F238E27FC236}">
                <a16:creationId xmlns:a16="http://schemas.microsoft.com/office/drawing/2014/main" id="{7D69D824-74C2-4009-83F1-E51C1788E213}"/>
              </a:ext>
            </a:extLst>
          </p:cNvPr>
          <p:cNvSpPr/>
          <p:nvPr/>
        </p:nvSpPr>
        <p:spPr>
          <a:xfrm>
            <a:off x="3690906" y="2590800"/>
            <a:ext cx="7432706" cy="13715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nsolas" panose="020B0609020204030204" pitchFamily="49" charset="0"/>
              </a:rPr>
              <a:t>&lt;</a:t>
            </a:r>
            <a:r>
              <a:rPr lang="en-US" sz="2400" dirty="0" err="1">
                <a:solidFill>
                  <a:schemeClr val="tx1"/>
                </a:solidFill>
                <a:latin typeface="Consolas" panose="020B0609020204030204" pitchFamily="49" charset="0"/>
              </a:rPr>
              <a:t>beer:APIKey</a:t>
            </a:r>
            <a:r>
              <a:rPr lang="en-US" sz="2400" dirty="0">
                <a:solidFill>
                  <a:schemeClr val="tx1"/>
                </a:solidFill>
                <a:latin typeface="Consolas" panose="020B0609020204030204" pitchFamily="49" charset="0"/>
              </a:rPr>
              <a:t>&gt;</a:t>
            </a:r>
            <a:r>
              <a:rPr lang="en-US" sz="2400" dirty="0" err="1">
                <a:solidFill>
                  <a:schemeClr val="tx1"/>
                </a:solidFill>
                <a:latin typeface="Consolas" panose="020B0609020204030204" pitchFamily="49" charset="0"/>
              </a:rPr>
              <a:t>ILoveBeer</a:t>
            </a:r>
            <a:r>
              <a:rPr lang="en-US" sz="2400" dirty="0">
                <a:solidFill>
                  <a:schemeClr val="tx1"/>
                </a:solidFill>
                <a:latin typeface="Consolas" panose="020B0609020204030204" pitchFamily="49" charset="0"/>
              </a:rPr>
              <a:t>&lt;/</a:t>
            </a:r>
            <a:r>
              <a:rPr lang="en-US" sz="2400" dirty="0" err="1">
                <a:solidFill>
                  <a:schemeClr val="tx1"/>
                </a:solidFill>
                <a:latin typeface="Consolas" panose="020B0609020204030204" pitchFamily="49" charset="0"/>
              </a:rPr>
              <a:t>beer:APIKey</a:t>
            </a:r>
            <a:r>
              <a:rPr lang="en-US" sz="2400" dirty="0">
                <a:solidFill>
                  <a:schemeClr val="tx1"/>
                </a:solidFill>
                <a:latin typeface="Consolas" panose="020B0609020204030204" pitchFamily="49" charset="0"/>
              </a:rPr>
              <a:t>&gt;           &lt;</a:t>
            </a:r>
            <a:r>
              <a:rPr lang="en-US" sz="2400" dirty="0" err="1">
                <a:solidFill>
                  <a:schemeClr val="tx1"/>
                </a:solidFill>
                <a:latin typeface="Consolas" panose="020B0609020204030204" pitchFamily="49" charset="0"/>
              </a:rPr>
              <a:t>beer:ClientCode</a:t>
            </a:r>
            <a:r>
              <a:rPr lang="en-US" sz="2400" dirty="0">
                <a:solidFill>
                  <a:schemeClr val="tx1"/>
                </a:solidFill>
                <a:latin typeface="Consolas" panose="020B0609020204030204" pitchFamily="49" charset="0"/>
              </a:rPr>
              <a:t>&gt;</a:t>
            </a:r>
            <a:r>
              <a:rPr lang="en-US" sz="2400" dirty="0" err="1">
                <a:solidFill>
                  <a:schemeClr val="tx1"/>
                </a:solidFill>
                <a:latin typeface="Consolas" panose="020B0609020204030204" pitchFamily="49" charset="0"/>
              </a:rPr>
              <a:t>TonyaZen</a:t>
            </a:r>
            <a:r>
              <a:rPr lang="en-US" sz="2400" dirty="0">
                <a:solidFill>
                  <a:schemeClr val="tx1"/>
                </a:solidFill>
                <a:latin typeface="Consolas" panose="020B0609020204030204" pitchFamily="49" charset="0"/>
              </a:rPr>
              <a:t>&lt;/</a:t>
            </a:r>
            <a:r>
              <a:rPr lang="en-US" sz="2400" dirty="0" err="1">
                <a:solidFill>
                  <a:schemeClr val="tx1"/>
                </a:solidFill>
                <a:latin typeface="Consolas" panose="020B0609020204030204" pitchFamily="49" charset="0"/>
              </a:rPr>
              <a:t>beer:ClientCode</a:t>
            </a:r>
            <a:endParaRPr lang="en-US" sz="2400" dirty="0">
              <a:solidFill>
                <a:schemeClr val="tx1"/>
              </a:solidFill>
              <a:latin typeface="Consolas" panose="020B0609020204030204" pitchFamily="49" charset="0"/>
            </a:endParaRPr>
          </a:p>
          <a:p>
            <a:r>
              <a:rPr lang="en-US" sz="2400" dirty="0">
                <a:solidFill>
                  <a:schemeClr val="tx1"/>
                </a:solidFill>
                <a:latin typeface="Consolas" panose="020B0609020204030204" pitchFamily="49" charset="0"/>
              </a:rPr>
              <a:t>&lt;</a:t>
            </a:r>
            <a:r>
              <a:rPr lang="en-US" sz="2400" dirty="0" err="1">
                <a:solidFill>
                  <a:schemeClr val="tx1"/>
                </a:solidFill>
                <a:latin typeface="Consolas" panose="020B0609020204030204" pitchFamily="49" charset="0"/>
              </a:rPr>
              <a:t>beer:RequestId</a:t>
            </a:r>
            <a:r>
              <a:rPr lang="en-US" sz="2400" dirty="0">
                <a:solidFill>
                  <a:schemeClr val="tx1"/>
                </a:solidFill>
                <a:latin typeface="Consolas" panose="020B0609020204030204" pitchFamily="49" charset="0"/>
              </a:rPr>
              <a:t>&gt;b9fa635a-6e0d-4de6-9431-ac</a:t>
            </a:r>
          </a:p>
          <a:p>
            <a:r>
              <a:rPr lang="en-US" sz="2400" dirty="0">
                <a:solidFill>
                  <a:schemeClr val="tx1"/>
                </a:solidFill>
                <a:latin typeface="Consolas" panose="020B0609020204030204" pitchFamily="49" charset="0"/>
              </a:rPr>
              <a:t>&lt;</a:t>
            </a:r>
            <a:r>
              <a:rPr lang="en-US" sz="2400" dirty="0" err="1">
                <a:solidFill>
                  <a:schemeClr val="tx1"/>
                </a:solidFill>
                <a:latin typeface="Consolas" panose="020B0609020204030204" pitchFamily="49" charset="0"/>
              </a:rPr>
              <a:t>beer:Version</a:t>
            </a:r>
            <a:r>
              <a:rPr lang="en-US" sz="2400" dirty="0">
                <a:solidFill>
                  <a:schemeClr val="tx1"/>
                </a:solidFill>
                <a:latin typeface="Consolas" panose="020B0609020204030204" pitchFamily="49" charset="0"/>
              </a:rPr>
              <a:t>&gt;1.02&lt;/</a:t>
            </a:r>
            <a:r>
              <a:rPr lang="en-US" sz="2400" dirty="0" err="1">
                <a:solidFill>
                  <a:schemeClr val="tx1"/>
                </a:solidFill>
                <a:latin typeface="Consolas" panose="020B0609020204030204" pitchFamily="49" charset="0"/>
              </a:rPr>
              <a:t>beer:Version</a:t>
            </a:r>
            <a:r>
              <a:rPr lang="en-US" sz="2400" dirty="0">
                <a:solidFill>
                  <a:schemeClr val="tx1"/>
                </a:solidFill>
                <a:latin typeface="Consolas" panose="020B0609020204030204" pitchFamily="49" charset="0"/>
              </a:rPr>
              <a:t>&gt;</a:t>
            </a:r>
          </a:p>
        </p:txBody>
      </p:sp>
      <p:sp>
        <p:nvSpPr>
          <p:cNvPr id="12" name="TextBox 11">
            <a:extLst>
              <a:ext uri="{FF2B5EF4-FFF2-40B4-BE49-F238E27FC236}">
                <a16:creationId xmlns:a16="http://schemas.microsoft.com/office/drawing/2014/main" id="{0FB2B828-B94B-43D0-9360-BF6B58272C92}"/>
              </a:ext>
            </a:extLst>
          </p:cNvPr>
          <p:cNvSpPr txBox="1"/>
          <p:nvPr/>
        </p:nvSpPr>
        <p:spPr>
          <a:xfrm>
            <a:off x="1188720" y="304800"/>
            <a:ext cx="9784080" cy="5715000"/>
          </a:xfrm>
          <a:prstGeom prst="rect">
            <a:avLst/>
          </a:prstGeom>
          <a:noFill/>
          <a:ln w="82550">
            <a:solidFill>
              <a:srgbClr val="84867B"/>
            </a:solidFill>
            <a:miter lim="800000"/>
          </a:ln>
        </p:spPr>
        <p:txBody>
          <a:bodyPr wrap="square" rtlCol="0">
            <a:spAutoFit/>
          </a:bodyPr>
          <a:lstStyle/>
          <a:p>
            <a:endParaRPr lang="en-US" dirty="0"/>
          </a:p>
        </p:txBody>
      </p:sp>
    </p:spTree>
    <p:extLst>
      <p:ext uri="{BB962C8B-B14F-4D97-AF65-F5344CB8AC3E}">
        <p14:creationId xmlns:p14="http://schemas.microsoft.com/office/powerpoint/2010/main" val="1584048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9886642" cy="5632311"/>
          </a:xfrm>
          <a:prstGeom prst="rect">
            <a:avLst/>
          </a:prstGeom>
          <a:noFill/>
        </p:spPr>
        <p:txBody>
          <a:bodyPr wrap="square" rtlCol="0">
            <a:spAutoFit/>
          </a:bodyPr>
          <a:lstStyle/>
          <a:p>
            <a:r>
              <a:rPr lang="en-US" sz="2400" dirty="0">
                <a:latin typeface="Consolas" panose="020B0609020204030204" pitchFamily="49" charset="0"/>
              </a:rPr>
              <a:t>&lt;</a:t>
            </a:r>
            <a:r>
              <a:rPr lang="en-US" sz="2400" dirty="0" err="1">
                <a:latin typeface="Consolas" panose="020B0609020204030204" pitchFamily="49" charset="0"/>
              </a:rPr>
              <a:t>s:Envelope</a:t>
            </a:r>
            <a:r>
              <a:rPr lang="en-US" sz="2400" dirty="0">
                <a:latin typeface="Consolas" panose="020B0609020204030204" pitchFamily="49" charset="0"/>
              </a:rPr>
              <a:t> </a:t>
            </a:r>
            <a:r>
              <a:rPr lang="en-US" sz="2400" dirty="0" err="1">
                <a:latin typeface="Consolas" panose="020B0609020204030204" pitchFamily="49" charset="0"/>
              </a:rPr>
              <a:t>xmlns:s</a:t>
            </a:r>
            <a:r>
              <a:rPr lang="en-US" sz="2400" dirty="0">
                <a:latin typeface="Consolas" panose="020B0609020204030204" pitchFamily="49" charset="0"/>
              </a:rPr>
              <a:t>="http://schemas.xmlsoap.org/soap/</a:t>
            </a:r>
            <a:r>
              <a:rPr lang="en-US" sz="2400" dirty="0" err="1">
                <a:latin typeface="Consolas" panose="020B0609020204030204" pitchFamily="49" charset="0"/>
              </a:rPr>
              <a:t>enve</a:t>
            </a:r>
            <a:endParaRPr lang="en-US" sz="2400" dirty="0">
              <a:latin typeface="Consolas" panose="020B0609020204030204" pitchFamily="49" charset="0"/>
            </a:endParaRPr>
          </a:p>
          <a:p>
            <a:r>
              <a:rPr lang="en-US" sz="2400" dirty="0">
                <a:latin typeface="Consolas" panose="020B0609020204030204" pitchFamily="49" charset="0"/>
              </a:rPr>
              <a:t>   &lt;</a:t>
            </a:r>
            <a:r>
              <a:rPr lang="en-US" sz="2400" dirty="0" err="1">
                <a:latin typeface="Consolas" panose="020B0609020204030204" pitchFamily="49" charset="0"/>
              </a:rPr>
              <a:t>s:Body</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GetAllBeersResponse</a:t>
            </a:r>
            <a:r>
              <a:rPr lang="en-US" sz="2400" dirty="0">
                <a:latin typeface="Consolas" panose="020B0609020204030204" pitchFamily="49" charset="0"/>
              </a:rPr>
              <a:t> </a:t>
            </a:r>
            <a:r>
              <a:rPr lang="en-US" sz="2400" dirty="0" err="1">
                <a:latin typeface="Consolas" panose="020B0609020204030204" pitchFamily="49" charset="0"/>
              </a:rPr>
              <a:t>xmlns</a:t>
            </a:r>
            <a:r>
              <a:rPr lang="en-US" sz="2400" dirty="0">
                <a:latin typeface="Consolas" panose="020B0609020204030204" pitchFamily="49" charset="0"/>
              </a:rPr>
              <a:t>="http://beerexample.com/</a:t>
            </a:r>
          </a:p>
          <a:p>
            <a:r>
              <a:rPr lang="en-US" sz="2400" dirty="0">
                <a:latin typeface="Consolas" panose="020B0609020204030204" pitchFamily="49" charset="0"/>
              </a:rPr>
              <a:t>         &lt;</a:t>
            </a:r>
            <a:r>
              <a:rPr lang="en-US" sz="2400" dirty="0" err="1">
                <a:latin typeface="Consolas" panose="020B0609020204030204" pitchFamily="49" charset="0"/>
              </a:rPr>
              <a:t>GetAllBeersResult</a:t>
            </a:r>
            <a:r>
              <a:rPr lang="en-US" sz="2400" dirty="0">
                <a:latin typeface="Consolas" panose="020B0609020204030204" pitchFamily="49" charset="0"/>
              </a:rPr>
              <a:t> </a:t>
            </a:r>
            <a:r>
              <a:rPr lang="en-US" sz="2400" dirty="0" err="1">
                <a:latin typeface="Consolas" panose="020B0609020204030204" pitchFamily="49" charset="0"/>
              </a:rPr>
              <a:t>xmlns:a</a:t>
            </a:r>
            <a:r>
              <a:rPr lang="en-US" sz="2400" dirty="0">
                <a:latin typeface="Consolas" panose="020B0609020204030204" pitchFamily="49" charset="0"/>
              </a:rPr>
              <a:t>="http://schemas.datac</a:t>
            </a:r>
          </a:p>
          <a:p>
            <a:r>
              <a:rPr lang="en-US" sz="2400" dirty="0">
                <a:latin typeface="Consolas" panose="020B0609020204030204" pitchFamily="49" charset="0"/>
              </a:rPr>
              <a:t>            &lt;</a:t>
            </a:r>
            <a:r>
              <a:rPr lang="en-US" sz="2400" dirty="0" err="1">
                <a:latin typeface="Consolas" panose="020B0609020204030204" pitchFamily="49" charset="0"/>
              </a:rPr>
              <a:t>a:BaseResponse</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a:DisplayErrorMessage</a:t>
            </a:r>
            <a:r>
              <a:rPr lang="en-US" sz="2400" dirty="0">
                <a:latin typeface="Consolas" panose="020B0609020204030204" pitchFamily="49" charset="0"/>
              </a:rPr>
              <a:t> i:nil="true"/&gt;</a:t>
            </a:r>
          </a:p>
          <a:p>
            <a:r>
              <a:rPr lang="en-US" sz="2400" dirty="0">
                <a:latin typeface="Consolas" panose="020B0609020204030204" pitchFamily="49" charset="0"/>
              </a:rPr>
              <a:t>               &lt;</a:t>
            </a:r>
            <a:r>
              <a:rPr lang="en-US" sz="2400" dirty="0" err="1">
                <a:latin typeface="Consolas" panose="020B0609020204030204" pitchFamily="49" charset="0"/>
              </a:rPr>
              <a:t>a:RequestId</a:t>
            </a:r>
            <a:r>
              <a:rPr lang="en-US" sz="2400" dirty="0">
                <a:latin typeface="Consolas" panose="020B0609020204030204" pitchFamily="49" charset="0"/>
              </a:rPr>
              <a:t>&gt;b9fa635a-6e0d-4de6-9431-acee1</a:t>
            </a:r>
          </a:p>
          <a:p>
            <a:r>
              <a:rPr lang="en-US" sz="2400" dirty="0">
                <a:latin typeface="Consolas" panose="020B0609020204030204" pitchFamily="49" charset="0"/>
              </a:rPr>
              <a:t>               &lt;</a:t>
            </a:r>
            <a:r>
              <a:rPr lang="en-US" sz="2400" dirty="0" err="1">
                <a:latin typeface="Consolas" panose="020B0609020204030204" pitchFamily="49" charset="0"/>
              </a:rPr>
              <a:t>a:RequestTimeStamp</a:t>
            </a:r>
            <a:r>
              <a:rPr lang="en-US" sz="2400" dirty="0">
                <a:latin typeface="Consolas" panose="020B0609020204030204" pitchFamily="49" charset="0"/>
              </a:rPr>
              <a:t>&gt;2019-02-14T21:01:19.15</a:t>
            </a:r>
          </a:p>
          <a:p>
            <a:r>
              <a:rPr lang="en-US" sz="2400" dirty="0">
                <a:latin typeface="Consolas" panose="020B0609020204030204" pitchFamily="49" charset="0"/>
              </a:rPr>
              <a:t>               &lt;</a:t>
            </a:r>
            <a:r>
              <a:rPr lang="en-US" sz="2400" dirty="0" err="1">
                <a:latin typeface="Consolas" panose="020B0609020204030204" pitchFamily="49" charset="0"/>
              </a:rPr>
              <a:t>a:ResponseStatus</a:t>
            </a:r>
            <a:r>
              <a:rPr lang="en-US" sz="2400" dirty="0">
                <a:latin typeface="Consolas" panose="020B0609020204030204" pitchFamily="49" charset="0"/>
              </a:rPr>
              <a:t>&gt;Success&lt;/</a:t>
            </a:r>
            <a:r>
              <a:rPr lang="en-US" sz="2400" dirty="0" err="1">
                <a:latin typeface="Consolas" panose="020B0609020204030204" pitchFamily="49" charset="0"/>
              </a:rPr>
              <a:t>a:ResponseStatu</a:t>
            </a:r>
            <a:endParaRPr lang="en-US" sz="2400" dirty="0">
              <a:latin typeface="Consolas" panose="020B0609020204030204" pitchFamily="49" charset="0"/>
            </a:endParaRPr>
          </a:p>
          <a:p>
            <a:r>
              <a:rPr lang="en-US" sz="2400" dirty="0">
                <a:latin typeface="Consolas" panose="020B0609020204030204" pitchFamily="49" charset="0"/>
              </a:rPr>
              <a:t>               &lt;</a:t>
            </a:r>
            <a:r>
              <a:rPr lang="en-US" sz="2400" dirty="0" err="1">
                <a:latin typeface="Consolas" panose="020B0609020204030204" pitchFamily="49" charset="0"/>
              </a:rPr>
              <a:t>a:TechnicalErrorMessage</a:t>
            </a:r>
            <a:r>
              <a:rPr lang="en-US" sz="2400" dirty="0">
                <a:latin typeface="Consolas" panose="020B0609020204030204" pitchFamily="49" charset="0"/>
              </a:rPr>
              <a:t> i:nil="true"/&gt;</a:t>
            </a:r>
          </a:p>
          <a:p>
            <a:r>
              <a:rPr lang="en-US" sz="2400" dirty="0">
                <a:latin typeface="Consolas" panose="020B0609020204030204" pitchFamily="49" charset="0"/>
              </a:rPr>
              <a:t>            &lt;/</a:t>
            </a:r>
            <a:r>
              <a:rPr lang="en-US" sz="2400" dirty="0" err="1">
                <a:latin typeface="Consolas" panose="020B0609020204030204" pitchFamily="49" charset="0"/>
              </a:rPr>
              <a:t>a:BaseResponse</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a:Beers</a:t>
            </a:r>
            <a:r>
              <a:rPr lang="en-US" sz="2400" dirty="0">
                <a:latin typeface="Consolas" panose="020B0609020204030204" pitchFamily="49" charset="0"/>
              </a:rPr>
              <a:t> </a:t>
            </a:r>
            <a:r>
              <a:rPr lang="en-US" sz="2400" dirty="0" err="1">
                <a:latin typeface="Consolas" panose="020B0609020204030204" pitchFamily="49" charset="0"/>
              </a:rPr>
              <a:t>xmlns:b</a:t>
            </a:r>
            <a:r>
              <a:rPr lang="en-US" sz="2400" dirty="0">
                <a:latin typeface="Consolas" panose="020B0609020204030204" pitchFamily="49" charset="0"/>
              </a:rPr>
              <a:t>="http://schemas.datacontract</a:t>
            </a:r>
          </a:p>
          <a:p>
            <a:r>
              <a:rPr lang="en-US" sz="2400" dirty="0">
                <a:latin typeface="Consolas" panose="020B0609020204030204" pitchFamily="49" charset="0"/>
              </a:rPr>
              <a:t>               &lt;</a:t>
            </a:r>
            <a:r>
              <a:rPr lang="en-US" sz="2400" dirty="0" err="1">
                <a:latin typeface="Consolas" panose="020B0609020204030204" pitchFamily="49" charset="0"/>
              </a:rPr>
              <a:t>b:Beer</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b:Abv</a:t>
            </a:r>
            <a:r>
              <a:rPr lang="en-US" sz="2400" dirty="0">
                <a:latin typeface="Consolas" panose="020B0609020204030204" pitchFamily="49" charset="0"/>
              </a:rPr>
              <a:t>&gt;6.6%&lt;/</a:t>
            </a:r>
            <a:r>
              <a:rPr lang="en-US" sz="2400" dirty="0" err="1">
                <a:latin typeface="Consolas" panose="020B0609020204030204" pitchFamily="49" charset="0"/>
              </a:rPr>
              <a:t>b:Abv</a:t>
            </a:r>
            <a:r>
              <a:rPr lang="en-US" sz="2400" dirty="0">
                <a:latin typeface="Consolas" panose="020B0609020204030204" pitchFamily="49" charset="0"/>
              </a:rPr>
              <a:t>&gt;</a:t>
            </a:r>
          </a:p>
          <a:p>
            <a:r>
              <a:rPr lang="en-US" sz="2400" dirty="0">
                <a:latin typeface="Consolas" panose="020B0609020204030204" pitchFamily="49" charset="0"/>
              </a:rPr>
              <a:t>                  &lt;</a:t>
            </a:r>
            <a:r>
              <a:rPr lang="en-US" sz="2400" dirty="0" err="1">
                <a:latin typeface="Consolas" panose="020B0609020204030204" pitchFamily="49" charset="0"/>
              </a:rPr>
              <a:t>b:Brewery</a:t>
            </a:r>
            <a:r>
              <a:rPr lang="en-US" sz="2400" dirty="0">
                <a:latin typeface="Consolas" panose="020B0609020204030204" pitchFamily="49" charset="0"/>
              </a:rPr>
              <a:t>&gt;Founder's Brewing Co.&lt;/</a:t>
            </a:r>
            <a:r>
              <a:rPr lang="en-US" sz="2400" dirty="0" err="1">
                <a:latin typeface="Consolas" panose="020B0609020204030204" pitchFamily="49" charset="0"/>
              </a:rPr>
              <a:t>b:B</a:t>
            </a:r>
            <a:r>
              <a:rPr lang="en-US" sz="2400" dirty="0"/>
              <a:t> …</a:t>
            </a:r>
          </a:p>
        </p:txBody>
      </p:sp>
      <p:cxnSp>
        <p:nvCxnSpPr>
          <p:cNvPr id="6" name="Straight Connector 5">
            <a:extLst>
              <a:ext uri="{FF2B5EF4-FFF2-40B4-BE49-F238E27FC236}">
                <a16:creationId xmlns:a16="http://schemas.microsoft.com/office/drawing/2014/main" id="{3AE47426-81EA-4955-A992-FB1EDECE1175}"/>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40E8D0-4C6C-4B44-A089-B9C3B3DD4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131E849E-A0D7-4DDF-9B60-C01E0121DD18}"/>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057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42583F4-0432-4B24-8C36-A89CE5DBD7F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66520" y="689453"/>
            <a:ext cx="10055781" cy="3032756"/>
          </a:xfrm>
          <a:ln>
            <a:noFill/>
          </a:ln>
        </p:spPr>
        <p:txBody>
          <a:bodyPr>
            <a:normAutofit/>
          </a:bodyPr>
          <a:lstStyle/>
          <a:p>
            <a:pPr algn="l"/>
            <a:r>
              <a:rPr lang="en-US" sz="8000" dirty="0">
                <a:solidFill>
                  <a:schemeClr val="tx1">
                    <a:lumMod val="75000"/>
                    <a:lumOff val="25000"/>
                  </a:schemeClr>
                </a:solidFill>
              </a:rPr>
              <a:t>API Components</a:t>
            </a:r>
          </a:p>
        </p:txBody>
      </p:sp>
      <p:pic>
        <p:nvPicPr>
          <p:cNvPr id="5" name="Picture 4">
            <a:extLst>
              <a:ext uri="{FF2B5EF4-FFF2-40B4-BE49-F238E27FC236}">
                <a16:creationId xmlns:a16="http://schemas.microsoft.com/office/drawing/2014/main" id="{85CB3467-6D1D-4573-B48B-48C450014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4" name="Straight Connector 3">
            <a:extLst>
              <a:ext uri="{FF2B5EF4-FFF2-40B4-BE49-F238E27FC236}">
                <a16:creationId xmlns:a16="http://schemas.microsoft.com/office/drawing/2014/main" id="{CEABC43A-7E2F-4302-B7AA-DE994C02EFB1}"/>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0FB806-1E06-4200-8927-1BC8F7E09658}"/>
              </a:ext>
            </a:extLst>
          </p:cNvPr>
          <p:cNvCxnSpPr>
            <a:cxnSpLocks/>
          </p:cNvCxnSpPr>
          <p:nvPr/>
        </p:nvCxnSpPr>
        <p:spPr>
          <a:xfrm>
            <a:off x="1066520" y="3886200"/>
            <a:ext cx="1005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602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solidFill>
                  <a:schemeClr val="tx1">
                    <a:lumMod val="75000"/>
                    <a:lumOff val="25000"/>
                  </a:schemeClr>
                </a:solidFill>
              </a:rPr>
              <a:t>API components</a:t>
            </a:r>
          </a:p>
        </p:txBody>
      </p:sp>
      <p:sp>
        <p:nvSpPr>
          <p:cNvPr id="14" name="Content Placeholder 13"/>
          <p:cNvSpPr>
            <a:spLocks noGrp="1"/>
          </p:cNvSpPr>
          <p:nvPr>
            <p:ph idx="1"/>
          </p:nvPr>
        </p:nvSpPr>
        <p:spPr/>
        <p:txBody>
          <a:bodyPr/>
          <a:lstStyle/>
          <a:p>
            <a:pPr>
              <a:buClr>
                <a:srgbClr val="9DBFBE"/>
              </a:buClr>
              <a:buFont typeface="Arial" panose="020B0604020202020204" pitchFamily="34" charset="0"/>
              <a:buChar char="•"/>
            </a:pPr>
            <a:r>
              <a:rPr lang="en-US" sz="3200" dirty="0">
                <a:solidFill>
                  <a:schemeClr val="tx1">
                    <a:lumMod val="75000"/>
                    <a:lumOff val="25000"/>
                  </a:schemeClr>
                </a:solidFill>
              </a:rPr>
              <a:t> Pagination</a:t>
            </a:r>
          </a:p>
          <a:p>
            <a:pPr>
              <a:buClr>
                <a:srgbClr val="9DBFBE"/>
              </a:buClr>
              <a:buFont typeface="Arial" panose="020B0604020202020204" pitchFamily="34" charset="0"/>
              <a:buChar char="•"/>
            </a:pPr>
            <a:r>
              <a:rPr lang="en-US" sz="3200" dirty="0">
                <a:solidFill>
                  <a:schemeClr val="tx1">
                    <a:lumMod val="75000"/>
                    <a:lumOff val="25000"/>
                  </a:schemeClr>
                </a:solidFill>
              </a:rPr>
              <a:t> Filtering</a:t>
            </a:r>
          </a:p>
          <a:p>
            <a:pPr>
              <a:buClr>
                <a:srgbClr val="9DBFBE"/>
              </a:buClr>
              <a:buFont typeface="Arial" panose="020B0604020202020204" pitchFamily="34" charset="0"/>
              <a:buChar char="•"/>
            </a:pPr>
            <a:r>
              <a:rPr lang="en-US" sz="3200" dirty="0">
                <a:solidFill>
                  <a:schemeClr val="tx1">
                    <a:lumMod val="75000"/>
                    <a:lumOff val="25000"/>
                  </a:schemeClr>
                </a:solidFill>
              </a:rPr>
              <a:t> Security</a:t>
            </a: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7964973-AF47-497E-9D54-CD0CBD4FBB9D}"/>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99C2BC-0855-4B41-9519-1CCDB37FF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99A09C7D-A73E-4444-9BC1-066E78FD210B}"/>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306B36-501D-4E92-AEB3-BDC62149BB4F}"/>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304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FDBE6-85EC-4558-A2DE-29F2A8CD4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61" y="297283"/>
            <a:ext cx="8750300" cy="5938925"/>
          </a:xfrm>
          <a:prstGeom prst="rect">
            <a:avLst/>
          </a:prstGeom>
        </p:spPr>
      </p:pic>
      <p:cxnSp>
        <p:nvCxnSpPr>
          <p:cNvPr id="4" name="Straight Connector 3">
            <a:extLst>
              <a:ext uri="{FF2B5EF4-FFF2-40B4-BE49-F238E27FC236}">
                <a16:creationId xmlns:a16="http://schemas.microsoft.com/office/drawing/2014/main" id="{0B7169E4-9EF0-447B-9699-926A19B709B7}"/>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EA908C-81AE-4932-915E-8431777FF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944CDDA1-42B9-48B5-B7FE-5B65731A890E}"/>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0" name="Content Placeholder 13">
            <a:extLst>
              <a:ext uri="{FF2B5EF4-FFF2-40B4-BE49-F238E27FC236}">
                <a16:creationId xmlns:a16="http://schemas.microsoft.com/office/drawing/2014/main" id="{644EEF03-6022-487E-9A70-773E11B62BE0}"/>
              </a:ext>
            </a:extLst>
          </p:cNvPr>
          <p:cNvSpPr txBox="1">
            <a:spLocks/>
          </p:cNvSpPr>
          <p:nvPr/>
        </p:nvSpPr>
        <p:spPr>
          <a:xfrm>
            <a:off x="2589212" y="1253331"/>
            <a:ext cx="3962400"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Clr>
                <a:srgbClr val="9DBFBE"/>
              </a:buClr>
              <a:buNone/>
            </a:pPr>
            <a:r>
              <a:rPr lang="en-US" sz="3200" dirty="0">
                <a:solidFill>
                  <a:schemeClr val="tx1">
                    <a:lumMod val="75000"/>
                    <a:lumOff val="25000"/>
                  </a:schemeClr>
                </a:solidFill>
              </a:rPr>
              <a:t>Large datasets</a:t>
            </a:r>
          </a:p>
          <a:p>
            <a:pPr marL="0" indent="0">
              <a:buClr>
                <a:srgbClr val="9DBFBE"/>
              </a:buClr>
              <a:buNone/>
            </a:pPr>
            <a:endParaRPr lang="en-US" sz="3200" dirty="0">
              <a:solidFill>
                <a:schemeClr val="tx1">
                  <a:lumMod val="75000"/>
                  <a:lumOff val="25000"/>
                </a:schemeClr>
              </a:solidFill>
            </a:endParaRPr>
          </a:p>
          <a:p>
            <a:endParaRPr lang="en-US" dirty="0"/>
          </a:p>
          <a:p>
            <a:pPr marL="0" indent="0">
              <a:buFont typeface="Arial" panose="020B0604020202020204" pitchFamily="34" charset="0"/>
              <a:buNone/>
            </a:pPr>
            <a:endParaRPr lang="en-US" dirty="0"/>
          </a:p>
        </p:txBody>
      </p:sp>
      <p:sp>
        <p:nvSpPr>
          <p:cNvPr id="11" name="Content Placeholder 13">
            <a:extLst>
              <a:ext uri="{FF2B5EF4-FFF2-40B4-BE49-F238E27FC236}">
                <a16:creationId xmlns:a16="http://schemas.microsoft.com/office/drawing/2014/main" id="{70A5DF65-B915-4C9B-87A9-7A49A2C15045}"/>
              </a:ext>
            </a:extLst>
          </p:cNvPr>
          <p:cNvSpPr txBox="1">
            <a:spLocks/>
          </p:cNvSpPr>
          <p:nvPr/>
        </p:nvSpPr>
        <p:spPr>
          <a:xfrm>
            <a:off x="6170612" y="1253331"/>
            <a:ext cx="3538539"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Clr>
                <a:srgbClr val="9DBFBE"/>
              </a:buClr>
              <a:buNone/>
            </a:pPr>
            <a:endParaRPr lang="en-US" sz="3200" dirty="0">
              <a:solidFill>
                <a:schemeClr val="tx1">
                  <a:lumMod val="75000"/>
                  <a:lumOff val="25000"/>
                </a:schemeClr>
              </a:solidFill>
            </a:endParaRPr>
          </a:p>
          <a:p>
            <a:pPr marL="0" inden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29330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72DCAD-4D57-4C35-AA32-4D5AB8EE6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595"/>
            <a:ext cx="12188825" cy="4570809"/>
          </a:xfrm>
          <a:prstGeom prst="rect">
            <a:avLst/>
          </a:prstGeom>
        </p:spPr>
      </p:pic>
      <p:pic>
        <p:nvPicPr>
          <p:cNvPr id="6" name="Picture 5">
            <a:extLst>
              <a:ext uri="{FF2B5EF4-FFF2-40B4-BE49-F238E27FC236}">
                <a16:creationId xmlns:a16="http://schemas.microsoft.com/office/drawing/2014/main" id="{9EEAD362-4ABE-4505-9AA4-A028446BE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11480"/>
            <a:ext cx="1905000" cy="1905000"/>
          </a:xfrm>
          <a:prstGeom prst="rect">
            <a:avLst/>
          </a:prstGeom>
        </p:spPr>
      </p:pic>
      <p:cxnSp>
        <p:nvCxnSpPr>
          <p:cNvPr id="5" name="Straight Connector 4">
            <a:extLst>
              <a:ext uri="{FF2B5EF4-FFF2-40B4-BE49-F238E27FC236}">
                <a16:creationId xmlns:a16="http://schemas.microsoft.com/office/drawing/2014/main" id="{191E59ED-8892-47AF-8967-A0F139CADFE2}"/>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D068AE-CD54-48D7-987B-01E217180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E7A645D9-2595-40C1-992E-38B7CB75FB01}"/>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70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FDBE6-85EC-4558-A2DE-29F2A8CD4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61" y="297283"/>
            <a:ext cx="8750300" cy="5938925"/>
          </a:xfrm>
          <a:prstGeom prst="rect">
            <a:avLst/>
          </a:prstGeom>
        </p:spPr>
      </p:pic>
      <p:cxnSp>
        <p:nvCxnSpPr>
          <p:cNvPr id="4" name="Straight Connector 3">
            <a:extLst>
              <a:ext uri="{FF2B5EF4-FFF2-40B4-BE49-F238E27FC236}">
                <a16:creationId xmlns:a16="http://schemas.microsoft.com/office/drawing/2014/main" id="{0B7169E4-9EF0-447B-9699-926A19B709B7}"/>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EA908C-81AE-4932-915E-8431777FF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944CDDA1-42B9-48B5-B7FE-5B65731A890E}"/>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0" name="Content Placeholder 13">
            <a:extLst>
              <a:ext uri="{FF2B5EF4-FFF2-40B4-BE49-F238E27FC236}">
                <a16:creationId xmlns:a16="http://schemas.microsoft.com/office/drawing/2014/main" id="{644EEF03-6022-487E-9A70-773E11B62BE0}"/>
              </a:ext>
            </a:extLst>
          </p:cNvPr>
          <p:cNvSpPr txBox="1">
            <a:spLocks/>
          </p:cNvSpPr>
          <p:nvPr/>
        </p:nvSpPr>
        <p:spPr>
          <a:xfrm>
            <a:off x="2589212" y="1253331"/>
            <a:ext cx="3962400"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Clr>
                <a:srgbClr val="9DBFBE"/>
              </a:buClr>
              <a:buNone/>
            </a:pPr>
            <a:r>
              <a:rPr lang="en-US" sz="3200" dirty="0">
                <a:solidFill>
                  <a:schemeClr val="tx1">
                    <a:lumMod val="75000"/>
                    <a:lumOff val="25000"/>
                  </a:schemeClr>
                </a:solidFill>
              </a:rPr>
              <a:t>Large datasets</a:t>
            </a:r>
          </a:p>
          <a:p>
            <a:pPr marL="0" indent="0">
              <a:buClr>
                <a:srgbClr val="9DBFBE"/>
              </a:buClr>
              <a:buNone/>
            </a:pPr>
            <a:endParaRPr lang="en-US" sz="3200" dirty="0">
              <a:solidFill>
                <a:schemeClr val="tx1">
                  <a:lumMod val="75000"/>
                  <a:lumOff val="25000"/>
                </a:schemeClr>
              </a:solidFill>
            </a:endParaRPr>
          </a:p>
          <a:p>
            <a:pPr marL="0" indent="0">
              <a:buClr>
                <a:srgbClr val="9DBFBE"/>
              </a:buClr>
              <a:buNone/>
            </a:pPr>
            <a:r>
              <a:rPr lang="en-US" sz="3200" dirty="0">
                <a:solidFill>
                  <a:schemeClr val="tx1">
                    <a:lumMod val="75000"/>
                    <a:lumOff val="25000"/>
                  </a:schemeClr>
                </a:solidFill>
              </a:rPr>
              <a:t>Conserve resources</a:t>
            </a:r>
          </a:p>
          <a:p>
            <a:pPr marL="0" indent="0">
              <a:buClr>
                <a:srgbClr val="9DBFBE"/>
              </a:buClr>
              <a:buNone/>
            </a:pPr>
            <a:endParaRPr lang="en-US" sz="3200" dirty="0">
              <a:solidFill>
                <a:schemeClr val="tx1">
                  <a:lumMod val="75000"/>
                  <a:lumOff val="25000"/>
                </a:schemeClr>
              </a:solidFill>
            </a:endParaRPr>
          </a:p>
          <a:p>
            <a:endParaRPr lang="en-US" dirty="0"/>
          </a:p>
          <a:p>
            <a:pPr marL="0" indent="0">
              <a:buFont typeface="Arial" panose="020B0604020202020204" pitchFamily="34" charset="0"/>
              <a:buNone/>
            </a:pPr>
            <a:endParaRPr lang="en-US" dirty="0"/>
          </a:p>
        </p:txBody>
      </p:sp>
      <p:sp>
        <p:nvSpPr>
          <p:cNvPr id="11" name="Content Placeholder 13">
            <a:extLst>
              <a:ext uri="{FF2B5EF4-FFF2-40B4-BE49-F238E27FC236}">
                <a16:creationId xmlns:a16="http://schemas.microsoft.com/office/drawing/2014/main" id="{70A5DF65-B915-4C9B-87A9-7A49A2C15045}"/>
              </a:ext>
            </a:extLst>
          </p:cNvPr>
          <p:cNvSpPr txBox="1">
            <a:spLocks/>
          </p:cNvSpPr>
          <p:nvPr/>
        </p:nvSpPr>
        <p:spPr>
          <a:xfrm>
            <a:off x="6170612" y="1253331"/>
            <a:ext cx="3538539"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Clr>
                <a:srgbClr val="9DBFBE"/>
              </a:buClr>
              <a:buNone/>
            </a:pPr>
            <a:endParaRPr lang="en-US" sz="3200" dirty="0">
              <a:solidFill>
                <a:schemeClr val="tx1">
                  <a:lumMod val="75000"/>
                  <a:lumOff val="25000"/>
                </a:schemeClr>
              </a:solidFill>
            </a:endParaRPr>
          </a:p>
          <a:p>
            <a:pPr marL="0" inden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612786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FDBE6-85EC-4558-A2DE-29F2A8CD4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61" y="297283"/>
            <a:ext cx="8750300" cy="5938925"/>
          </a:xfrm>
          <a:prstGeom prst="rect">
            <a:avLst/>
          </a:prstGeom>
        </p:spPr>
      </p:pic>
      <p:cxnSp>
        <p:nvCxnSpPr>
          <p:cNvPr id="4" name="Straight Connector 3">
            <a:extLst>
              <a:ext uri="{FF2B5EF4-FFF2-40B4-BE49-F238E27FC236}">
                <a16:creationId xmlns:a16="http://schemas.microsoft.com/office/drawing/2014/main" id="{0B7169E4-9EF0-447B-9699-926A19B709B7}"/>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EA908C-81AE-4932-915E-8431777FF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944CDDA1-42B9-48B5-B7FE-5B65731A890E}"/>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0" name="Content Placeholder 13">
            <a:extLst>
              <a:ext uri="{FF2B5EF4-FFF2-40B4-BE49-F238E27FC236}">
                <a16:creationId xmlns:a16="http://schemas.microsoft.com/office/drawing/2014/main" id="{644EEF03-6022-487E-9A70-773E11B62BE0}"/>
              </a:ext>
            </a:extLst>
          </p:cNvPr>
          <p:cNvSpPr txBox="1">
            <a:spLocks/>
          </p:cNvSpPr>
          <p:nvPr/>
        </p:nvSpPr>
        <p:spPr>
          <a:xfrm>
            <a:off x="2589212" y="1253331"/>
            <a:ext cx="3962400"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Clr>
                <a:srgbClr val="9DBFBE"/>
              </a:buClr>
              <a:buNone/>
            </a:pPr>
            <a:r>
              <a:rPr lang="en-US" sz="3200" dirty="0">
                <a:solidFill>
                  <a:schemeClr val="tx1">
                    <a:lumMod val="75000"/>
                    <a:lumOff val="25000"/>
                  </a:schemeClr>
                </a:solidFill>
              </a:rPr>
              <a:t>Large datasets</a:t>
            </a:r>
          </a:p>
          <a:p>
            <a:pPr marL="0" indent="0">
              <a:buClr>
                <a:srgbClr val="9DBFBE"/>
              </a:buClr>
              <a:buNone/>
            </a:pPr>
            <a:endParaRPr lang="en-US" sz="3200" dirty="0">
              <a:solidFill>
                <a:schemeClr val="tx1">
                  <a:lumMod val="75000"/>
                  <a:lumOff val="25000"/>
                </a:schemeClr>
              </a:solidFill>
            </a:endParaRPr>
          </a:p>
          <a:p>
            <a:pPr marL="0" indent="0">
              <a:buClr>
                <a:srgbClr val="9DBFBE"/>
              </a:buClr>
              <a:buNone/>
            </a:pPr>
            <a:r>
              <a:rPr lang="en-US" sz="3200" dirty="0">
                <a:solidFill>
                  <a:schemeClr val="tx1">
                    <a:lumMod val="75000"/>
                    <a:lumOff val="25000"/>
                  </a:schemeClr>
                </a:solidFill>
              </a:rPr>
              <a:t>Conserve resources</a:t>
            </a:r>
          </a:p>
          <a:p>
            <a:pPr marL="0" indent="0">
              <a:buClr>
                <a:srgbClr val="9DBFBE"/>
              </a:buClr>
              <a:buNone/>
            </a:pPr>
            <a:endParaRPr lang="en-US" sz="3200" dirty="0">
              <a:solidFill>
                <a:schemeClr val="tx1">
                  <a:lumMod val="75000"/>
                  <a:lumOff val="25000"/>
                </a:schemeClr>
              </a:solidFill>
            </a:endParaRPr>
          </a:p>
          <a:p>
            <a:pPr marL="0" indent="0">
              <a:buClr>
                <a:srgbClr val="9DBFBE"/>
              </a:buClr>
              <a:buNone/>
            </a:pPr>
            <a:r>
              <a:rPr lang="en-US" sz="3200" dirty="0">
                <a:solidFill>
                  <a:schemeClr val="tx1">
                    <a:lumMod val="75000"/>
                    <a:lumOff val="25000"/>
                  </a:schemeClr>
                </a:solidFill>
              </a:rPr>
              <a:t>Improve response time</a:t>
            </a:r>
          </a:p>
          <a:p>
            <a:endParaRPr lang="en-US" dirty="0"/>
          </a:p>
          <a:p>
            <a:pPr marL="0" indent="0">
              <a:buFont typeface="Arial" panose="020B0604020202020204" pitchFamily="34" charset="0"/>
              <a:buNone/>
            </a:pPr>
            <a:endParaRPr lang="en-US" dirty="0"/>
          </a:p>
        </p:txBody>
      </p:sp>
      <p:sp>
        <p:nvSpPr>
          <p:cNvPr id="11" name="Content Placeholder 13">
            <a:extLst>
              <a:ext uri="{FF2B5EF4-FFF2-40B4-BE49-F238E27FC236}">
                <a16:creationId xmlns:a16="http://schemas.microsoft.com/office/drawing/2014/main" id="{70A5DF65-B915-4C9B-87A9-7A49A2C15045}"/>
              </a:ext>
            </a:extLst>
          </p:cNvPr>
          <p:cNvSpPr txBox="1">
            <a:spLocks/>
          </p:cNvSpPr>
          <p:nvPr/>
        </p:nvSpPr>
        <p:spPr>
          <a:xfrm>
            <a:off x="6170612" y="1253331"/>
            <a:ext cx="3538539"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Clr>
                <a:srgbClr val="9DBFBE"/>
              </a:buClr>
              <a:buNone/>
            </a:pPr>
            <a:endParaRPr lang="en-US" sz="3200" dirty="0">
              <a:solidFill>
                <a:schemeClr val="tx1">
                  <a:lumMod val="75000"/>
                  <a:lumOff val="25000"/>
                </a:schemeClr>
              </a:solidFill>
            </a:endParaRPr>
          </a:p>
          <a:p>
            <a:pPr marL="0" inden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563109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FDBE6-85EC-4558-A2DE-29F2A8CD4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61" y="297283"/>
            <a:ext cx="8750300" cy="5938925"/>
          </a:xfrm>
          <a:prstGeom prst="rect">
            <a:avLst/>
          </a:prstGeom>
        </p:spPr>
      </p:pic>
      <p:cxnSp>
        <p:nvCxnSpPr>
          <p:cNvPr id="4" name="Straight Connector 3">
            <a:extLst>
              <a:ext uri="{FF2B5EF4-FFF2-40B4-BE49-F238E27FC236}">
                <a16:creationId xmlns:a16="http://schemas.microsoft.com/office/drawing/2014/main" id="{0B7169E4-9EF0-447B-9699-926A19B709B7}"/>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EA908C-81AE-4932-915E-8431777FF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944CDDA1-42B9-48B5-B7FE-5B65731A890E}"/>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0" name="Content Placeholder 13">
            <a:extLst>
              <a:ext uri="{FF2B5EF4-FFF2-40B4-BE49-F238E27FC236}">
                <a16:creationId xmlns:a16="http://schemas.microsoft.com/office/drawing/2014/main" id="{644EEF03-6022-487E-9A70-773E11B62BE0}"/>
              </a:ext>
            </a:extLst>
          </p:cNvPr>
          <p:cNvSpPr txBox="1">
            <a:spLocks/>
          </p:cNvSpPr>
          <p:nvPr/>
        </p:nvSpPr>
        <p:spPr>
          <a:xfrm>
            <a:off x="2589212" y="1253331"/>
            <a:ext cx="3962400"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Clr>
                <a:srgbClr val="9DBFBE"/>
              </a:buClr>
              <a:buNone/>
            </a:pPr>
            <a:r>
              <a:rPr lang="en-US" sz="3200" dirty="0">
                <a:solidFill>
                  <a:schemeClr val="tx1">
                    <a:lumMod val="75000"/>
                    <a:lumOff val="25000"/>
                  </a:schemeClr>
                </a:solidFill>
              </a:rPr>
              <a:t>Large datasets</a:t>
            </a:r>
          </a:p>
          <a:p>
            <a:pPr marL="0" indent="0">
              <a:buClr>
                <a:srgbClr val="9DBFBE"/>
              </a:buClr>
              <a:buNone/>
            </a:pPr>
            <a:endParaRPr lang="en-US" sz="3200" dirty="0">
              <a:solidFill>
                <a:schemeClr val="tx1">
                  <a:lumMod val="75000"/>
                  <a:lumOff val="25000"/>
                </a:schemeClr>
              </a:solidFill>
            </a:endParaRPr>
          </a:p>
          <a:p>
            <a:pPr marL="0" indent="0">
              <a:buClr>
                <a:srgbClr val="9DBFBE"/>
              </a:buClr>
              <a:buNone/>
            </a:pPr>
            <a:r>
              <a:rPr lang="en-US" sz="3200" dirty="0">
                <a:solidFill>
                  <a:schemeClr val="tx1">
                    <a:lumMod val="75000"/>
                    <a:lumOff val="25000"/>
                  </a:schemeClr>
                </a:solidFill>
              </a:rPr>
              <a:t>Conserve resources</a:t>
            </a:r>
          </a:p>
          <a:p>
            <a:pPr marL="0" indent="0">
              <a:buClr>
                <a:srgbClr val="9DBFBE"/>
              </a:buClr>
              <a:buNone/>
            </a:pPr>
            <a:endParaRPr lang="en-US" sz="3200" dirty="0">
              <a:solidFill>
                <a:schemeClr val="tx1">
                  <a:lumMod val="75000"/>
                  <a:lumOff val="25000"/>
                </a:schemeClr>
              </a:solidFill>
            </a:endParaRPr>
          </a:p>
          <a:p>
            <a:pPr marL="0" indent="0">
              <a:buClr>
                <a:srgbClr val="9DBFBE"/>
              </a:buClr>
              <a:buNone/>
            </a:pPr>
            <a:r>
              <a:rPr lang="en-US" sz="3200" dirty="0">
                <a:solidFill>
                  <a:schemeClr val="tx1">
                    <a:lumMod val="75000"/>
                    <a:lumOff val="25000"/>
                  </a:schemeClr>
                </a:solidFill>
              </a:rPr>
              <a:t>Improve response time</a:t>
            </a:r>
          </a:p>
          <a:p>
            <a:endParaRPr lang="en-US" dirty="0"/>
          </a:p>
          <a:p>
            <a:pPr marL="0" indent="0">
              <a:buFont typeface="Arial" panose="020B0604020202020204" pitchFamily="34" charset="0"/>
              <a:buNone/>
            </a:pPr>
            <a:endParaRPr lang="en-US" dirty="0"/>
          </a:p>
        </p:txBody>
      </p:sp>
      <p:sp>
        <p:nvSpPr>
          <p:cNvPr id="11" name="Content Placeholder 13">
            <a:extLst>
              <a:ext uri="{FF2B5EF4-FFF2-40B4-BE49-F238E27FC236}">
                <a16:creationId xmlns:a16="http://schemas.microsoft.com/office/drawing/2014/main" id="{70A5DF65-B915-4C9B-87A9-7A49A2C15045}"/>
              </a:ext>
            </a:extLst>
          </p:cNvPr>
          <p:cNvSpPr txBox="1">
            <a:spLocks/>
          </p:cNvSpPr>
          <p:nvPr/>
        </p:nvSpPr>
        <p:spPr>
          <a:xfrm>
            <a:off x="6170612" y="1253331"/>
            <a:ext cx="3538539"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3200" dirty="0">
                <a:solidFill>
                  <a:schemeClr val="tx1">
                    <a:lumMod val="75000"/>
                    <a:lumOff val="25000"/>
                  </a:schemeClr>
                </a:solidFill>
              </a:rPr>
              <a:t>/</a:t>
            </a:r>
            <a:r>
              <a:rPr lang="en-US" sz="3200" dirty="0" err="1">
                <a:solidFill>
                  <a:schemeClr val="tx1">
                    <a:lumMod val="75000"/>
                    <a:lumOff val="25000"/>
                  </a:schemeClr>
                </a:solidFill>
              </a:rPr>
              <a:t>beer?page</a:t>
            </a:r>
            <a:r>
              <a:rPr lang="en-US" sz="3200" dirty="0">
                <a:solidFill>
                  <a:schemeClr val="tx1">
                    <a:lumMod val="75000"/>
                    <a:lumOff val="25000"/>
                  </a:schemeClr>
                </a:solidFill>
              </a:rPr>
              <a:t>=3</a:t>
            </a:r>
          </a:p>
          <a:p>
            <a:pPr marL="0" indent="0">
              <a:buClr>
                <a:srgbClr val="9DBFBE"/>
              </a:buClr>
              <a:buNone/>
            </a:pPr>
            <a:endParaRPr lang="en-US" sz="3200" dirty="0">
              <a:solidFill>
                <a:schemeClr val="tx1">
                  <a:lumMod val="75000"/>
                  <a:lumOff val="25000"/>
                </a:schemeClr>
              </a:solidFill>
            </a:endParaRPr>
          </a:p>
          <a:p>
            <a:pPr marL="0" inden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435996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FDBE6-85EC-4558-A2DE-29F2A8CD4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61" y="297283"/>
            <a:ext cx="8750300" cy="5938925"/>
          </a:xfrm>
          <a:prstGeom prst="rect">
            <a:avLst/>
          </a:prstGeom>
        </p:spPr>
      </p:pic>
      <p:cxnSp>
        <p:nvCxnSpPr>
          <p:cNvPr id="4" name="Straight Connector 3">
            <a:extLst>
              <a:ext uri="{FF2B5EF4-FFF2-40B4-BE49-F238E27FC236}">
                <a16:creationId xmlns:a16="http://schemas.microsoft.com/office/drawing/2014/main" id="{0B7169E4-9EF0-447B-9699-926A19B709B7}"/>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EA908C-81AE-4932-915E-8431777FF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944CDDA1-42B9-48B5-B7FE-5B65731A890E}"/>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0" name="Content Placeholder 13">
            <a:extLst>
              <a:ext uri="{FF2B5EF4-FFF2-40B4-BE49-F238E27FC236}">
                <a16:creationId xmlns:a16="http://schemas.microsoft.com/office/drawing/2014/main" id="{644EEF03-6022-487E-9A70-773E11B62BE0}"/>
              </a:ext>
            </a:extLst>
          </p:cNvPr>
          <p:cNvSpPr txBox="1">
            <a:spLocks/>
          </p:cNvSpPr>
          <p:nvPr/>
        </p:nvSpPr>
        <p:spPr>
          <a:xfrm>
            <a:off x="2589212" y="1253331"/>
            <a:ext cx="3962400"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Clr>
                <a:srgbClr val="9DBFBE"/>
              </a:buClr>
              <a:buNone/>
            </a:pPr>
            <a:r>
              <a:rPr lang="en-US" sz="3200" dirty="0">
                <a:solidFill>
                  <a:schemeClr val="tx1">
                    <a:lumMod val="75000"/>
                    <a:lumOff val="25000"/>
                  </a:schemeClr>
                </a:solidFill>
              </a:rPr>
              <a:t>Large datasets</a:t>
            </a:r>
          </a:p>
          <a:p>
            <a:pPr marL="0" indent="0">
              <a:buClr>
                <a:srgbClr val="9DBFBE"/>
              </a:buClr>
              <a:buNone/>
            </a:pPr>
            <a:endParaRPr lang="en-US" sz="3200" dirty="0">
              <a:solidFill>
                <a:schemeClr val="tx1">
                  <a:lumMod val="75000"/>
                  <a:lumOff val="25000"/>
                </a:schemeClr>
              </a:solidFill>
            </a:endParaRPr>
          </a:p>
          <a:p>
            <a:pPr marL="0" indent="0">
              <a:buClr>
                <a:srgbClr val="9DBFBE"/>
              </a:buClr>
              <a:buNone/>
            </a:pPr>
            <a:r>
              <a:rPr lang="en-US" sz="3200" dirty="0">
                <a:solidFill>
                  <a:schemeClr val="tx1">
                    <a:lumMod val="75000"/>
                    <a:lumOff val="25000"/>
                  </a:schemeClr>
                </a:solidFill>
              </a:rPr>
              <a:t>Conserve resources</a:t>
            </a:r>
          </a:p>
          <a:p>
            <a:pPr marL="0" indent="0">
              <a:buClr>
                <a:srgbClr val="9DBFBE"/>
              </a:buClr>
              <a:buNone/>
            </a:pPr>
            <a:endParaRPr lang="en-US" sz="3200" dirty="0">
              <a:solidFill>
                <a:schemeClr val="tx1">
                  <a:lumMod val="75000"/>
                  <a:lumOff val="25000"/>
                </a:schemeClr>
              </a:solidFill>
            </a:endParaRPr>
          </a:p>
          <a:p>
            <a:pPr marL="0" indent="0">
              <a:buClr>
                <a:srgbClr val="9DBFBE"/>
              </a:buClr>
              <a:buNone/>
            </a:pPr>
            <a:r>
              <a:rPr lang="en-US" sz="3200" dirty="0">
                <a:solidFill>
                  <a:schemeClr val="tx1">
                    <a:lumMod val="75000"/>
                    <a:lumOff val="25000"/>
                  </a:schemeClr>
                </a:solidFill>
              </a:rPr>
              <a:t>Improve response time</a:t>
            </a:r>
          </a:p>
          <a:p>
            <a:endParaRPr lang="en-US" dirty="0"/>
          </a:p>
          <a:p>
            <a:pPr marL="0" indent="0">
              <a:buFont typeface="Arial" panose="020B0604020202020204" pitchFamily="34" charset="0"/>
              <a:buNone/>
            </a:pPr>
            <a:endParaRPr lang="en-US" dirty="0"/>
          </a:p>
        </p:txBody>
      </p:sp>
      <p:sp>
        <p:nvSpPr>
          <p:cNvPr id="11" name="Content Placeholder 13">
            <a:extLst>
              <a:ext uri="{FF2B5EF4-FFF2-40B4-BE49-F238E27FC236}">
                <a16:creationId xmlns:a16="http://schemas.microsoft.com/office/drawing/2014/main" id="{70A5DF65-B915-4C9B-87A9-7A49A2C15045}"/>
              </a:ext>
            </a:extLst>
          </p:cNvPr>
          <p:cNvSpPr txBox="1">
            <a:spLocks/>
          </p:cNvSpPr>
          <p:nvPr/>
        </p:nvSpPr>
        <p:spPr>
          <a:xfrm>
            <a:off x="6170612" y="1253331"/>
            <a:ext cx="3538539"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3200" dirty="0">
                <a:solidFill>
                  <a:schemeClr val="tx1">
                    <a:lumMod val="75000"/>
                    <a:lumOff val="25000"/>
                  </a:schemeClr>
                </a:solidFill>
              </a:rPr>
              <a:t>/</a:t>
            </a:r>
            <a:r>
              <a:rPr lang="en-US" sz="3200" dirty="0" err="1">
                <a:solidFill>
                  <a:schemeClr val="tx1">
                    <a:lumMod val="75000"/>
                    <a:lumOff val="25000"/>
                  </a:schemeClr>
                </a:solidFill>
              </a:rPr>
              <a:t>beer?page</a:t>
            </a:r>
            <a:r>
              <a:rPr lang="en-US" sz="3200" dirty="0">
                <a:solidFill>
                  <a:schemeClr val="tx1">
                    <a:lumMod val="75000"/>
                    <a:lumOff val="25000"/>
                  </a:schemeClr>
                </a:solidFill>
              </a:rPr>
              <a:t>=3</a:t>
            </a:r>
          </a:p>
          <a:p>
            <a:pPr marL="0" indent="0">
              <a:buClr>
                <a:srgbClr val="9DBFBE"/>
              </a:buClr>
              <a:buNone/>
            </a:pPr>
            <a:endParaRPr lang="en-US" sz="3200" dirty="0">
              <a:solidFill>
                <a:schemeClr val="tx1">
                  <a:lumMod val="75000"/>
                  <a:lumOff val="25000"/>
                </a:schemeClr>
              </a:solidFill>
            </a:endParaRPr>
          </a:p>
          <a:p>
            <a:pPr marL="0" indent="0">
              <a:buNone/>
            </a:pPr>
            <a:r>
              <a:rPr lang="en-US" sz="3200" dirty="0">
                <a:solidFill>
                  <a:schemeClr val="tx1">
                    <a:lumMod val="75000"/>
                    <a:lumOff val="25000"/>
                  </a:schemeClr>
                </a:solidFill>
              </a:rPr>
              <a:t>/</a:t>
            </a:r>
            <a:r>
              <a:rPr lang="en-US" sz="3200" dirty="0" err="1">
                <a:solidFill>
                  <a:schemeClr val="tx1">
                    <a:lumMod val="75000"/>
                    <a:lumOff val="25000"/>
                  </a:schemeClr>
                </a:solidFill>
              </a:rPr>
              <a:t>beer?page</a:t>
            </a:r>
            <a:r>
              <a:rPr lang="en-US" sz="3200" dirty="0">
                <a:solidFill>
                  <a:schemeClr val="tx1">
                    <a:lumMod val="75000"/>
                    <a:lumOff val="25000"/>
                  </a:schemeClr>
                </a:solidFill>
              </a:rPr>
              <a:t>=3 &amp;size=100</a:t>
            </a:r>
          </a:p>
          <a:p>
            <a:pPr marL="0" indent="0">
              <a:buClr>
                <a:srgbClr val="9DBFBE"/>
              </a:buClr>
              <a:buNone/>
            </a:pPr>
            <a:endParaRPr lang="en-US" sz="3200" dirty="0">
              <a:solidFill>
                <a:schemeClr val="tx1">
                  <a:lumMod val="75000"/>
                  <a:lumOff val="25000"/>
                </a:schemeClr>
              </a:solidFill>
            </a:endParaRPr>
          </a:p>
          <a:p>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8559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FDBE6-85EC-4558-A2DE-29F2A8CD4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61" y="297283"/>
            <a:ext cx="8750300" cy="5938925"/>
          </a:xfrm>
          <a:prstGeom prst="rect">
            <a:avLst/>
          </a:prstGeom>
        </p:spPr>
      </p:pic>
      <p:cxnSp>
        <p:nvCxnSpPr>
          <p:cNvPr id="4" name="Straight Connector 3">
            <a:extLst>
              <a:ext uri="{FF2B5EF4-FFF2-40B4-BE49-F238E27FC236}">
                <a16:creationId xmlns:a16="http://schemas.microsoft.com/office/drawing/2014/main" id="{0B7169E4-9EF0-447B-9699-926A19B709B7}"/>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EA908C-81AE-4932-915E-8431777FF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944CDDA1-42B9-48B5-B7FE-5B65731A890E}"/>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0" name="Content Placeholder 13">
            <a:extLst>
              <a:ext uri="{FF2B5EF4-FFF2-40B4-BE49-F238E27FC236}">
                <a16:creationId xmlns:a16="http://schemas.microsoft.com/office/drawing/2014/main" id="{644EEF03-6022-487E-9A70-773E11B62BE0}"/>
              </a:ext>
            </a:extLst>
          </p:cNvPr>
          <p:cNvSpPr txBox="1">
            <a:spLocks/>
          </p:cNvSpPr>
          <p:nvPr/>
        </p:nvSpPr>
        <p:spPr>
          <a:xfrm>
            <a:off x="2589212" y="1253331"/>
            <a:ext cx="3962400"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Clr>
                <a:srgbClr val="9DBFBE"/>
              </a:buClr>
              <a:buNone/>
            </a:pPr>
            <a:r>
              <a:rPr lang="en-US" sz="3200" dirty="0">
                <a:solidFill>
                  <a:schemeClr val="tx1">
                    <a:lumMod val="75000"/>
                    <a:lumOff val="25000"/>
                  </a:schemeClr>
                </a:solidFill>
              </a:rPr>
              <a:t>Large datasets</a:t>
            </a:r>
          </a:p>
          <a:p>
            <a:pPr marL="0" indent="0">
              <a:buClr>
                <a:srgbClr val="9DBFBE"/>
              </a:buClr>
              <a:buNone/>
            </a:pPr>
            <a:endParaRPr lang="en-US" sz="3200" dirty="0">
              <a:solidFill>
                <a:schemeClr val="tx1">
                  <a:lumMod val="75000"/>
                  <a:lumOff val="25000"/>
                </a:schemeClr>
              </a:solidFill>
            </a:endParaRPr>
          </a:p>
          <a:p>
            <a:pPr marL="0" indent="0">
              <a:buClr>
                <a:srgbClr val="9DBFBE"/>
              </a:buClr>
              <a:buNone/>
            </a:pPr>
            <a:r>
              <a:rPr lang="en-US" sz="3200" dirty="0">
                <a:solidFill>
                  <a:schemeClr val="tx1">
                    <a:lumMod val="75000"/>
                    <a:lumOff val="25000"/>
                  </a:schemeClr>
                </a:solidFill>
              </a:rPr>
              <a:t>Conserve resources</a:t>
            </a:r>
          </a:p>
          <a:p>
            <a:pPr marL="0" indent="0">
              <a:buClr>
                <a:srgbClr val="9DBFBE"/>
              </a:buClr>
              <a:buNone/>
            </a:pPr>
            <a:endParaRPr lang="en-US" sz="3200" dirty="0">
              <a:solidFill>
                <a:schemeClr val="tx1">
                  <a:lumMod val="75000"/>
                  <a:lumOff val="25000"/>
                </a:schemeClr>
              </a:solidFill>
            </a:endParaRPr>
          </a:p>
          <a:p>
            <a:pPr marL="0" indent="0">
              <a:buClr>
                <a:srgbClr val="9DBFBE"/>
              </a:buClr>
              <a:buNone/>
            </a:pPr>
            <a:r>
              <a:rPr lang="en-US" sz="3200" dirty="0">
                <a:solidFill>
                  <a:schemeClr val="tx1">
                    <a:lumMod val="75000"/>
                    <a:lumOff val="25000"/>
                  </a:schemeClr>
                </a:solidFill>
              </a:rPr>
              <a:t>Improve response time</a:t>
            </a:r>
          </a:p>
          <a:p>
            <a:endParaRPr lang="en-US" dirty="0"/>
          </a:p>
          <a:p>
            <a:pPr marL="0" indent="0">
              <a:buFont typeface="Arial" panose="020B0604020202020204" pitchFamily="34" charset="0"/>
              <a:buNone/>
            </a:pPr>
            <a:endParaRPr lang="en-US" dirty="0"/>
          </a:p>
        </p:txBody>
      </p:sp>
      <p:sp>
        <p:nvSpPr>
          <p:cNvPr id="11" name="Content Placeholder 13">
            <a:extLst>
              <a:ext uri="{FF2B5EF4-FFF2-40B4-BE49-F238E27FC236}">
                <a16:creationId xmlns:a16="http://schemas.microsoft.com/office/drawing/2014/main" id="{70A5DF65-B915-4C9B-87A9-7A49A2C15045}"/>
              </a:ext>
            </a:extLst>
          </p:cNvPr>
          <p:cNvSpPr txBox="1">
            <a:spLocks/>
          </p:cNvSpPr>
          <p:nvPr/>
        </p:nvSpPr>
        <p:spPr>
          <a:xfrm>
            <a:off x="6170612" y="1253331"/>
            <a:ext cx="3538539" cy="435133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3200" dirty="0">
                <a:solidFill>
                  <a:schemeClr val="tx1">
                    <a:lumMod val="75000"/>
                    <a:lumOff val="25000"/>
                  </a:schemeClr>
                </a:solidFill>
              </a:rPr>
              <a:t>/</a:t>
            </a:r>
            <a:r>
              <a:rPr lang="en-US" sz="3200" dirty="0" err="1">
                <a:solidFill>
                  <a:schemeClr val="tx1">
                    <a:lumMod val="75000"/>
                    <a:lumOff val="25000"/>
                  </a:schemeClr>
                </a:solidFill>
              </a:rPr>
              <a:t>beer?page</a:t>
            </a:r>
            <a:r>
              <a:rPr lang="en-US" sz="3200" dirty="0">
                <a:solidFill>
                  <a:schemeClr val="tx1">
                    <a:lumMod val="75000"/>
                    <a:lumOff val="25000"/>
                  </a:schemeClr>
                </a:solidFill>
              </a:rPr>
              <a:t>=3</a:t>
            </a:r>
          </a:p>
          <a:p>
            <a:pPr marL="0" indent="0">
              <a:buClr>
                <a:srgbClr val="9DBFBE"/>
              </a:buClr>
              <a:buNone/>
            </a:pPr>
            <a:endParaRPr lang="en-US" sz="3200" dirty="0">
              <a:solidFill>
                <a:schemeClr val="tx1">
                  <a:lumMod val="75000"/>
                  <a:lumOff val="25000"/>
                </a:schemeClr>
              </a:solidFill>
            </a:endParaRPr>
          </a:p>
          <a:p>
            <a:pPr marL="0" indent="0">
              <a:buNone/>
            </a:pPr>
            <a:r>
              <a:rPr lang="en-US" sz="3200" dirty="0">
                <a:solidFill>
                  <a:schemeClr val="tx1">
                    <a:lumMod val="75000"/>
                    <a:lumOff val="25000"/>
                  </a:schemeClr>
                </a:solidFill>
              </a:rPr>
              <a:t>/</a:t>
            </a:r>
            <a:r>
              <a:rPr lang="en-US" sz="3200" dirty="0" err="1">
                <a:solidFill>
                  <a:schemeClr val="tx1">
                    <a:lumMod val="75000"/>
                    <a:lumOff val="25000"/>
                  </a:schemeClr>
                </a:solidFill>
              </a:rPr>
              <a:t>beer?page</a:t>
            </a:r>
            <a:r>
              <a:rPr lang="en-US" sz="3200" dirty="0">
                <a:solidFill>
                  <a:schemeClr val="tx1">
                    <a:lumMod val="75000"/>
                    <a:lumOff val="25000"/>
                  </a:schemeClr>
                </a:solidFill>
              </a:rPr>
              <a:t>=3 &amp;size=100</a:t>
            </a:r>
          </a:p>
          <a:p>
            <a:pPr marL="0" indent="0">
              <a:buClr>
                <a:srgbClr val="9DBFBE"/>
              </a:buClr>
              <a:buNone/>
            </a:pPr>
            <a:endParaRPr lang="en-US" sz="3200" dirty="0">
              <a:solidFill>
                <a:schemeClr val="tx1">
                  <a:lumMod val="75000"/>
                  <a:lumOff val="25000"/>
                </a:schemeClr>
              </a:solidFill>
            </a:endParaRPr>
          </a:p>
          <a:p>
            <a:pPr marL="0" indent="0">
              <a:buNone/>
            </a:pPr>
            <a:r>
              <a:rPr lang="en-US" sz="3200" dirty="0">
                <a:solidFill>
                  <a:schemeClr val="tx1">
                    <a:lumMod val="75000"/>
                    <a:lumOff val="25000"/>
                  </a:schemeClr>
                </a:solidFill>
              </a:rPr>
              <a:t>/</a:t>
            </a:r>
            <a:r>
              <a:rPr lang="en-US" sz="3200" dirty="0" err="1">
                <a:solidFill>
                  <a:schemeClr val="tx1">
                    <a:lumMod val="75000"/>
                    <a:lumOff val="25000"/>
                  </a:schemeClr>
                </a:solidFill>
              </a:rPr>
              <a:t>beer?firstItem</a:t>
            </a:r>
            <a:r>
              <a:rPr lang="en-US" sz="3200" dirty="0">
                <a:solidFill>
                  <a:schemeClr val="tx1">
                    <a:lumMod val="75000"/>
                    <a:lumOff val="25000"/>
                  </a:schemeClr>
                </a:solidFill>
              </a:rPr>
              <a:t>=300&amp;size=100</a:t>
            </a:r>
          </a:p>
          <a:p>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66380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52C83A-9B8D-47C8-99AC-3D60555C0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2412" y="247952"/>
            <a:ext cx="3121152" cy="2127504"/>
          </a:xfrm>
          <a:prstGeom prst="rect">
            <a:avLst/>
          </a:prstGeom>
        </p:spPr>
      </p:pic>
      <p:cxnSp>
        <p:nvCxnSpPr>
          <p:cNvPr id="9" name="Straight Connector 8">
            <a:extLst>
              <a:ext uri="{FF2B5EF4-FFF2-40B4-BE49-F238E27FC236}">
                <a16:creationId xmlns:a16="http://schemas.microsoft.com/office/drawing/2014/main" id="{CF57C03E-F9A2-4A68-8FCB-AD417017D8E4}"/>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93BE261-74E2-4E96-B753-D91A737C5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11" name="Straight Connector 10">
            <a:extLst>
              <a:ext uri="{FF2B5EF4-FFF2-40B4-BE49-F238E27FC236}">
                <a16:creationId xmlns:a16="http://schemas.microsoft.com/office/drawing/2014/main" id="{A1F1F233-9070-4922-BCE5-F67ABF460204}"/>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2" name="Cloud 11">
            <a:extLst>
              <a:ext uri="{FF2B5EF4-FFF2-40B4-BE49-F238E27FC236}">
                <a16:creationId xmlns:a16="http://schemas.microsoft.com/office/drawing/2014/main" id="{0D1DA78C-21F8-4F7E-8499-A07CD54FE9FB}"/>
              </a:ext>
            </a:extLst>
          </p:cNvPr>
          <p:cNvSpPr/>
          <p:nvPr/>
        </p:nvSpPr>
        <p:spPr>
          <a:xfrm>
            <a:off x="1217612" y="4479496"/>
            <a:ext cx="9372600" cy="1066800"/>
          </a:xfrm>
          <a:prstGeom prst="cloud">
            <a:avLst/>
          </a:prstGeom>
          <a:solidFill>
            <a:srgbClr val="2A2000"/>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800" dirty="0">
                <a:solidFill>
                  <a:srgbClr val="E7E3DE"/>
                </a:solidFill>
              </a:rPr>
              <a:t>/</a:t>
            </a:r>
            <a:r>
              <a:rPr lang="en-US" sz="4800" dirty="0" err="1">
                <a:solidFill>
                  <a:srgbClr val="E7E3DE"/>
                </a:solidFill>
              </a:rPr>
              <a:t>beer?style</a:t>
            </a:r>
            <a:r>
              <a:rPr lang="en-US" sz="4800" dirty="0">
                <a:solidFill>
                  <a:srgbClr val="E7E3DE"/>
                </a:solidFill>
              </a:rPr>
              <a:t>=stout</a:t>
            </a:r>
          </a:p>
        </p:txBody>
      </p:sp>
      <p:sp>
        <p:nvSpPr>
          <p:cNvPr id="2" name="Isosceles Triangle 1">
            <a:extLst>
              <a:ext uri="{FF2B5EF4-FFF2-40B4-BE49-F238E27FC236}">
                <a16:creationId xmlns:a16="http://schemas.microsoft.com/office/drawing/2014/main" id="{D6BECED7-3BD0-4FE0-BCB6-EDD73E613580}"/>
              </a:ext>
            </a:extLst>
          </p:cNvPr>
          <p:cNvSpPr/>
          <p:nvPr/>
        </p:nvSpPr>
        <p:spPr>
          <a:xfrm>
            <a:off x="5495544" y="3865784"/>
            <a:ext cx="381000" cy="858399"/>
          </a:xfrm>
          <a:prstGeom prst="triangle">
            <a:avLst/>
          </a:prstGeom>
          <a:solidFill>
            <a:srgbClr val="2A2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3515A55-5327-4623-8471-25A789B6CF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1074" y="1882140"/>
            <a:ext cx="3121152" cy="2362200"/>
          </a:xfrm>
          <a:prstGeom prst="rect">
            <a:avLst/>
          </a:prstGeom>
        </p:spPr>
      </p:pic>
      <p:pic>
        <p:nvPicPr>
          <p:cNvPr id="8" name="Picture 7">
            <a:extLst>
              <a:ext uri="{FF2B5EF4-FFF2-40B4-BE49-F238E27FC236}">
                <a16:creationId xmlns:a16="http://schemas.microsoft.com/office/drawing/2014/main" id="{3F5C972F-3EDA-4CDD-BCE5-15E3229D51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0197" y="385572"/>
            <a:ext cx="2471928" cy="1508760"/>
          </a:xfrm>
          <a:prstGeom prst="rect">
            <a:avLst/>
          </a:prstGeom>
        </p:spPr>
      </p:pic>
    </p:spTree>
    <p:extLst>
      <p:ext uri="{BB962C8B-B14F-4D97-AF65-F5344CB8AC3E}">
        <p14:creationId xmlns:p14="http://schemas.microsoft.com/office/powerpoint/2010/main" val="3559044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solidFill>
                  <a:schemeClr val="tx1">
                    <a:lumMod val="75000"/>
                    <a:lumOff val="25000"/>
                  </a:schemeClr>
                </a:solidFill>
              </a:rPr>
              <a:t>Authentication &amp; Authorization</a:t>
            </a:r>
          </a:p>
        </p:txBody>
      </p:sp>
      <p:sp>
        <p:nvSpPr>
          <p:cNvPr id="14" name="Content Placeholder 13"/>
          <p:cNvSpPr>
            <a:spLocks noGrp="1"/>
          </p:cNvSpPr>
          <p:nvPr>
            <p:ph idx="1"/>
          </p:nvPr>
        </p:nvSpPr>
        <p:spPr/>
        <p:txBody>
          <a:bodyPr>
            <a:normAutofit/>
          </a:bodyPr>
          <a:lstStyle/>
          <a:p>
            <a:pPr>
              <a:buClr>
                <a:srgbClr val="9DBFBE"/>
              </a:buClr>
              <a:buFont typeface="Arial" panose="020B0604020202020204" pitchFamily="34" charset="0"/>
              <a:buChar char="•"/>
            </a:pPr>
            <a:r>
              <a:rPr lang="en-US" sz="3200" dirty="0">
                <a:solidFill>
                  <a:schemeClr val="tx1">
                    <a:lumMod val="75000"/>
                    <a:lumOff val="25000"/>
                  </a:schemeClr>
                </a:solidFill>
              </a:rPr>
              <a:t> Username / Password</a:t>
            </a:r>
          </a:p>
          <a:p>
            <a:pPr>
              <a:buClr>
                <a:srgbClr val="9DBFBE"/>
              </a:buClr>
              <a:buFont typeface="Arial" panose="020B0604020202020204" pitchFamily="34" charset="0"/>
              <a:buChar char="•"/>
            </a:pPr>
            <a:r>
              <a:rPr lang="en-US" sz="3200" dirty="0">
                <a:solidFill>
                  <a:schemeClr val="tx1">
                    <a:lumMod val="75000"/>
                    <a:lumOff val="25000"/>
                  </a:schemeClr>
                </a:solidFill>
              </a:rPr>
              <a:t> API Key</a:t>
            </a:r>
          </a:p>
          <a:p>
            <a:pPr>
              <a:buClr>
                <a:srgbClr val="9DBFBE"/>
              </a:buClr>
              <a:buFont typeface="Arial" panose="020B0604020202020204" pitchFamily="34" charset="0"/>
              <a:buChar char="•"/>
            </a:pPr>
            <a:r>
              <a:rPr lang="en-US" sz="3200" dirty="0">
                <a:solidFill>
                  <a:schemeClr val="tx1">
                    <a:lumMod val="75000"/>
                    <a:lumOff val="25000"/>
                  </a:schemeClr>
                </a:solidFill>
              </a:rPr>
              <a:t> Token</a:t>
            </a:r>
          </a:p>
          <a:p>
            <a:pPr>
              <a:buClr>
                <a:srgbClr val="9DBFBE"/>
              </a:buClr>
              <a:buFont typeface="Arial" panose="020B0604020202020204" pitchFamily="34" charset="0"/>
              <a:buChar char="•"/>
            </a:pPr>
            <a:r>
              <a:rPr lang="en-US" sz="3200" dirty="0">
                <a:solidFill>
                  <a:schemeClr val="tx1">
                    <a:lumMod val="75000"/>
                    <a:lumOff val="25000"/>
                  </a:schemeClr>
                </a:solidFill>
              </a:rPr>
              <a:t> Session Id</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marL="0" indent="0">
              <a:buNone/>
            </a:pPr>
            <a:r>
              <a:rPr lang="en-US" sz="3200" dirty="0"/>
              <a:t>			</a:t>
            </a:r>
          </a:p>
          <a:p>
            <a:endParaRPr lang="en-US" sz="2601" dirty="0"/>
          </a:p>
          <a:p>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EDF7904B-C080-4BE8-8C09-0022471B9938}"/>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3BB4D06-A423-42C8-BD2E-B9F2213EE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57ACB9AF-941D-432C-AC27-32ABCCAD5B92}"/>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40AC1BC-6F1E-4F6D-A7FA-D93E60411EC3}"/>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526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348B50-AB16-4446-A903-8077F05D0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155" y="1143000"/>
            <a:ext cx="7068457" cy="3933075"/>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B0B02E18-C0AB-45D0-89C2-78ACD66A1DD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60BD677-802C-493D-BE6E-73147F38B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7" name="Straight Connector 6">
            <a:extLst>
              <a:ext uri="{FF2B5EF4-FFF2-40B4-BE49-F238E27FC236}">
                <a16:creationId xmlns:a16="http://schemas.microsoft.com/office/drawing/2014/main" id="{C6571180-B1E4-40B4-9F1E-53AE09BBCA1C}"/>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368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42583F4-0432-4B24-8C36-A89CE5DBD7F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66520" y="689453"/>
            <a:ext cx="10055781" cy="3032756"/>
          </a:xfrm>
          <a:ln>
            <a:noFill/>
          </a:ln>
        </p:spPr>
        <p:txBody>
          <a:bodyPr>
            <a:normAutofit/>
          </a:bodyPr>
          <a:lstStyle/>
          <a:p>
            <a:pPr algn="l"/>
            <a:r>
              <a:rPr lang="en-US" sz="8000" dirty="0">
                <a:solidFill>
                  <a:schemeClr val="tx1">
                    <a:lumMod val="75000"/>
                    <a:lumOff val="25000"/>
                  </a:schemeClr>
                </a:solidFill>
              </a:rPr>
              <a:t>Integration Tools</a:t>
            </a:r>
          </a:p>
        </p:txBody>
      </p:sp>
      <p:pic>
        <p:nvPicPr>
          <p:cNvPr id="5" name="Picture 4">
            <a:extLst>
              <a:ext uri="{FF2B5EF4-FFF2-40B4-BE49-F238E27FC236}">
                <a16:creationId xmlns:a16="http://schemas.microsoft.com/office/drawing/2014/main" id="{85CB3467-6D1D-4573-B48B-48C450014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4" name="Straight Connector 3">
            <a:extLst>
              <a:ext uri="{FF2B5EF4-FFF2-40B4-BE49-F238E27FC236}">
                <a16:creationId xmlns:a16="http://schemas.microsoft.com/office/drawing/2014/main" id="{CEABC43A-7E2F-4302-B7AA-DE994C02EFB1}"/>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0FB806-1E06-4200-8927-1BC8F7E09658}"/>
              </a:ext>
            </a:extLst>
          </p:cNvPr>
          <p:cNvCxnSpPr>
            <a:cxnSpLocks/>
          </p:cNvCxnSpPr>
          <p:nvPr/>
        </p:nvCxnSpPr>
        <p:spPr>
          <a:xfrm>
            <a:off x="1066520" y="3886200"/>
            <a:ext cx="1005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36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7F5C1B4-04FD-4F3B-B895-27BBAE9179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8370" y="2785588"/>
            <a:ext cx="3992224" cy="1476463"/>
          </a:xfrm>
          <a:prstGeom prst="rect">
            <a:avLst/>
          </a:prstGeom>
        </p:spPr>
      </p:pic>
      <p:sp>
        <p:nvSpPr>
          <p:cNvPr id="2" name="Title 1"/>
          <p:cNvSpPr>
            <a:spLocks noGrp="1"/>
          </p:cNvSpPr>
          <p:nvPr>
            <p:ph type="title"/>
          </p:nvPr>
        </p:nvSpPr>
        <p:spPr/>
        <p:txBody>
          <a:bodyPr/>
          <a:lstStyle/>
          <a:p>
            <a:r>
              <a:rPr lang="en-US" sz="5400" dirty="0">
                <a:solidFill>
                  <a:schemeClr val="tx1">
                    <a:lumMod val="75000"/>
                    <a:lumOff val="25000"/>
                  </a:schemeClr>
                </a:solidFill>
              </a:rPr>
              <a:t>Tools</a:t>
            </a:r>
          </a:p>
        </p:txBody>
      </p:sp>
      <p:cxnSp>
        <p:nvCxnSpPr>
          <p:cNvPr id="10" name="Straight Connector 9">
            <a:extLst>
              <a:ext uri="{FF2B5EF4-FFF2-40B4-BE49-F238E27FC236}">
                <a16:creationId xmlns:a16="http://schemas.microsoft.com/office/drawing/2014/main" id="{8ABE9FE1-CB0C-4FE0-AD03-D3CB3360957D}"/>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20FF14EC-EAC3-41C3-B0ED-3D4AE4F861C8}"/>
              </a:ext>
            </a:extLst>
          </p:cNvPr>
          <p:cNvSpPr txBox="1">
            <a:spLocks/>
          </p:cNvSpPr>
          <p:nvPr/>
        </p:nvSpPr>
        <p:spPr>
          <a:xfrm>
            <a:off x="8349901" y="2209800"/>
            <a:ext cx="2926111" cy="4401310"/>
          </a:xfrm>
          <a:prstGeom prst="rect">
            <a:avLst/>
          </a:prstGeom>
        </p:spPr>
        <p:txBody>
          <a:bodyPr vert="horz" lIns="91440" tIns="45720" rIns="91440" bIns="45720" rtlCol="0">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a:buClr>
                <a:srgbClr val="9DBFBE"/>
              </a:buClr>
              <a:buNone/>
            </a:pPr>
            <a:endParaRPr 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id="{90F9A762-DF01-46E2-942D-D7B1F734AC78}"/>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B075629-F6E5-4530-83B7-4FD963EA1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17" name="Straight Connector 16">
            <a:extLst>
              <a:ext uri="{FF2B5EF4-FFF2-40B4-BE49-F238E27FC236}">
                <a16:creationId xmlns:a16="http://schemas.microsoft.com/office/drawing/2014/main" id="{27B66955-51E7-4F30-A81E-FC42EC80C250}"/>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3AA4333-DF88-4C8D-8C62-6726D92B5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636" y="2624328"/>
            <a:ext cx="3643576" cy="1821788"/>
          </a:xfrm>
          <a:prstGeom prst="rect">
            <a:avLst/>
          </a:prstGeom>
        </p:spPr>
      </p:pic>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B6E1E-7EB5-4FDF-9843-C654AF8CC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146217"/>
            <a:ext cx="12188824" cy="4565566"/>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7FC803DE-655C-4BE8-B65E-E3A94748CA8F}"/>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501424F-FF15-41D3-ABC3-32E0D1F22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11" name="Straight Connector 10">
            <a:extLst>
              <a:ext uri="{FF2B5EF4-FFF2-40B4-BE49-F238E27FC236}">
                <a16:creationId xmlns:a16="http://schemas.microsoft.com/office/drawing/2014/main" id="{CB5CE294-DD44-4840-A03C-846363A4E11D}"/>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89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7F5C1B4-04FD-4F3B-B895-27BBAE9179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5815" y="2785588"/>
            <a:ext cx="3992224" cy="1476463"/>
          </a:xfrm>
          <a:prstGeom prst="rect">
            <a:avLst/>
          </a:prstGeom>
        </p:spPr>
      </p:pic>
      <p:sp>
        <p:nvSpPr>
          <p:cNvPr id="2" name="Title 1"/>
          <p:cNvSpPr>
            <a:spLocks noGrp="1"/>
          </p:cNvSpPr>
          <p:nvPr>
            <p:ph type="title"/>
          </p:nvPr>
        </p:nvSpPr>
        <p:spPr/>
        <p:txBody>
          <a:bodyPr/>
          <a:lstStyle/>
          <a:p>
            <a:r>
              <a:rPr lang="en-US" sz="5400" dirty="0">
                <a:solidFill>
                  <a:schemeClr val="tx1">
                    <a:lumMod val="75000"/>
                    <a:lumOff val="25000"/>
                  </a:schemeClr>
                </a:solidFill>
              </a:rPr>
              <a:t>Tools</a:t>
            </a:r>
          </a:p>
        </p:txBody>
      </p:sp>
      <p:cxnSp>
        <p:nvCxnSpPr>
          <p:cNvPr id="10" name="Straight Connector 9">
            <a:extLst>
              <a:ext uri="{FF2B5EF4-FFF2-40B4-BE49-F238E27FC236}">
                <a16:creationId xmlns:a16="http://schemas.microsoft.com/office/drawing/2014/main" id="{8ABE9FE1-CB0C-4FE0-AD03-D3CB3360957D}"/>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20FF14EC-EAC3-41C3-B0ED-3D4AE4F861C8}"/>
              </a:ext>
            </a:extLst>
          </p:cNvPr>
          <p:cNvSpPr txBox="1">
            <a:spLocks/>
          </p:cNvSpPr>
          <p:nvPr/>
        </p:nvSpPr>
        <p:spPr>
          <a:xfrm>
            <a:off x="8349901" y="2209800"/>
            <a:ext cx="2926111" cy="4401310"/>
          </a:xfrm>
          <a:prstGeom prst="rect">
            <a:avLst/>
          </a:prstGeom>
        </p:spPr>
        <p:txBody>
          <a:bodyPr vert="horz" lIns="91440" tIns="45720" rIns="91440" bIns="45720" rtlCol="0">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a:buClr>
                <a:srgbClr val="9DBFBE"/>
              </a:buClr>
              <a:buNone/>
            </a:pPr>
            <a:endParaRPr 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id="{90F9A762-DF01-46E2-942D-D7B1F734AC78}"/>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B075629-F6E5-4530-83B7-4FD963EA1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17" name="Straight Connector 16">
            <a:extLst>
              <a:ext uri="{FF2B5EF4-FFF2-40B4-BE49-F238E27FC236}">
                <a16:creationId xmlns:a16="http://schemas.microsoft.com/office/drawing/2014/main" id="{27B66955-51E7-4F30-A81E-FC42EC80C250}"/>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E5C0131-71C3-45C9-842E-61A099D21B99}"/>
              </a:ext>
            </a:extLst>
          </p:cNvPr>
          <p:cNvSpPr txBox="1"/>
          <p:nvPr/>
        </p:nvSpPr>
        <p:spPr>
          <a:xfrm>
            <a:off x="6856412" y="2935224"/>
            <a:ext cx="3505200" cy="1015663"/>
          </a:xfrm>
          <a:prstGeom prst="rect">
            <a:avLst/>
          </a:prstGeom>
          <a:noFill/>
        </p:spPr>
        <p:txBody>
          <a:bodyPr wrap="square" rtlCol="0">
            <a:spAutoFit/>
          </a:bodyPr>
          <a:lstStyle/>
          <a:p>
            <a:r>
              <a:rPr lang="en-US" sz="6000" dirty="0">
                <a:solidFill>
                  <a:schemeClr val="tx1">
                    <a:lumMod val="75000"/>
                    <a:lumOff val="25000"/>
                  </a:schemeClr>
                </a:solidFill>
              </a:rPr>
              <a:t>Demo</a:t>
            </a:r>
          </a:p>
        </p:txBody>
      </p:sp>
    </p:spTree>
    <p:extLst>
      <p:ext uri="{BB962C8B-B14F-4D97-AF65-F5344CB8AC3E}">
        <p14:creationId xmlns:p14="http://schemas.microsoft.com/office/powerpoint/2010/main" val="3415324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155474-6775-4D5B-93F8-362C13515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06" y="54259"/>
            <a:ext cx="11262628" cy="6045708"/>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684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155474-6775-4D5B-93F8-362C13515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06" y="54259"/>
            <a:ext cx="11262628" cy="6045708"/>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4" name="Right Arrow 4">
            <a:extLst>
              <a:ext uri="{FF2B5EF4-FFF2-40B4-BE49-F238E27FC236}">
                <a16:creationId xmlns:a16="http://schemas.microsoft.com/office/drawing/2014/main" id="{56991F67-948D-4B66-8DDA-82CBCB321AE2}"/>
              </a:ext>
            </a:extLst>
          </p:cNvPr>
          <p:cNvSpPr/>
          <p:nvPr/>
        </p:nvSpPr>
        <p:spPr>
          <a:xfrm rot="19781359">
            <a:off x="10535432" y="1356294"/>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0521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0B6BE3A-81A1-4259-9A88-CD39F2136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07" y="54259"/>
            <a:ext cx="11262628" cy="6045708"/>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11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23635E-B317-4671-A034-AD6E4558D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08" y="54259"/>
            <a:ext cx="11262626" cy="6045707"/>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857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9A16DFE-BAA2-4C8F-992F-ABFBF3DA0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05" y="54259"/>
            <a:ext cx="11262628" cy="6045708"/>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1" name="Right Arrow 3">
            <a:extLst>
              <a:ext uri="{FF2B5EF4-FFF2-40B4-BE49-F238E27FC236}">
                <a16:creationId xmlns:a16="http://schemas.microsoft.com/office/drawing/2014/main" id="{99DCE352-CB0A-425C-9209-40F4FB137B3B}"/>
              </a:ext>
            </a:extLst>
          </p:cNvPr>
          <p:cNvSpPr/>
          <p:nvPr/>
        </p:nvSpPr>
        <p:spPr>
          <a:xfrm rot="8972485">
            <a:off x="2991396" y="1433316"/>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765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7E1942-3933-4A6C-9226-65CA9FCD9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09" y="54259"/>
            <a:ext cx="11262626" cy="6045707"/>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3" name="Right Arrow 3">
            <a:extLst>
              <a:ext uri="{FF2B5EF4-FFF2-40B4-BE49-F238E27FC236}">
                <a16:creationId xmlns:a16="http://schemas.microsoft.com/office/drawing/2014/main" id="{61BD9168-08A6-4DA3-82BF-72E7C7584B83}"/>
              </a:ext>
            </a:extLst>
          </p:cNvPr>
          <p:cNvSpPr/>
          <p:nvPr/>
        </p:nvSpPr>
        <p:spPr>
          <a:xfrm rot="8972485">
            <a:off x="4591596" y="2042916"/>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23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5EF8923-E9CC-4387-B623-19390DF88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0" y="54259"/>
            <a:ext cx="11262626" cy="6045707"/>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3" name="Right Arrow 3">
            <a:extLst>
              <a:ext uri="{FF2B5EF4-FFF2-40B4-BE49-F238E27FC236}">
                <a16:creationId xmlns:a16="http://schemas.microsoft.com/office/drawing/2014/main" id="{804168B7-306D-4E00-9FB0-BE0D45C2400E}"/>
              </a:ext>
            </a:extLst>
          </p:cNvPr>
          <p:cNvSpPr/>
          <p:nvPr/>
        </p:nvSpPr>
        <p:spPr>
          <a:xfrm rot="8972485">
            <a:off x="5505997" y="2042915"/>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495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7F1E3C-307A-44D6-B90D-DF0467C45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0" y="54259"/>
            <a:ext cx="11262625"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6" name="Right Arrow 3">
            <a:extLst>
              <a:ext uri="{FF2B5EF4-FFF2-40B4-BE49-F238E27FC236}">
                <a16:creationId xmlns:a16="http://schemas.microsoft.com/office/drawing/2014/main" id="{B4948AA4-8651-40B1-AC72-7B71670496E6}"/>
              </a:ext>
            </a:extLst>
          </p:cNvPr>
          <p:cNvSpPr/>
          <p:nvPr/>
        </p:nvSpPr>
        <p:spPr>
          <a:xfrm rot="8972485">
            <a:off x="4820196" y="1504617"/>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11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7F1E3C-307A-44D6-B90D-DF0467C45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0" y="54259"/>
            <a:ext cx="11262625"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5" name="Right Arrow 4">
            <a:extLst>
              <a:ext uri="{FF2B5EF4-FFF2-40B4-BE49-F238E27FC236}">
                <a16:creationId xmlns:a16="http://schemas.microsoft.com/office/drawing/2014/main" id="{1327FE63-99E1-4EAB-BF22-51477AC07C37}"/>
              </a:ext>
            </a:extLst>
          </p:cNvPr>
          <p:cNvSpPr/>
          <p:nvPr/>
        </p:nvSpPr>
        <p:spPr>
          <a:xfrm rot="19781359">
            <a:off x="9849631" y="2270693"/>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773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5400" dirty="0">
                <a:solidFill>
                  <a:schemeClr val="tx1">
                    <a:lumMod val="75000"/>
                    <a:lumOff val="25000"/>
                  </a:schemeClr>
                </a:solidFill>
              </a:rPr>
              <a:t>Third-Party Web APIs</a:t>
            </a:r>
          </a:p>
        </p:txBody>
      </p:sp>
      <p:sp>
        <p:nvSpPr>
          <p:cNvPr id="10" name="Content Placeholder 9"/>
          <p:cNvSpPr>
            <a:spLocks noGrp="1"/>
          </p:cNvSpPr>
          <p:nvPr>
            <p:ph sz="half" idx="2"/>
          </p:nvPr>
        </p:nvSpPr>
        <p:spPr>
          <a:xfrm>
            <a:off x="1096994" y="1845734"/>
            <a:ext cx="6187742" cy="3352800"/>
          </a:xfrm>
        </p:spPr>
        <p:txBody>
          <a:bodyPr>
            <a:normAutofit lnSpcReduction="10000"/>
          </a:bodyPr>
          <a:lstStyle/>
          <a:p>
            <a:pPr>
              <a:buClr>
                <a:srgbClr val="9DBFBE"/>
              </a:buClr>
              <a:buFont typeface="Arial" panose="020B0604020202020204" pitchFamily="34" charset="0"/>
              <a:buChar char="•"/>
            </a:pPr>
            <a:r>
              <a:rPr lang="en-US" sz="3200" dirty="0">
                <a:solidFill>
                  <a:schemeClr val="tx1">
                    <a:lumMod val="75000"/>
                    <a:lumOff val="25000"/>
                  </a:schemeClr>
                </a:solidFill>
              </a:rPr>
              <a:t> Types of APIs</a:t>
            </a:r>
          </a:p>
          <a:p>
            <a:pPr>
              <a:buClr>
                <a:srgbClr val="9DBFBE"/>
              </a:buClr>
              <a:buFont typeface="Arial" panose="020B0604020202020204" pitchFamily="34" charset="0"/>
              <a:buChar char="•"/>
            </a:pPr>
            <a:r>
              <a:rPr lang="en-US" sz="3200" dirty="0">
                <a:solidFill>
                  <a:schemeClr val="tx1">
                    <a:lumMod val="75000"/>
                    <a:lumOff val="25000"/>
                  </a:schemeClr>
                </a:solidFill>
              </a:rPr>
              <a:t> Common components</a:t>
            </a:r>
          </a:p>
          <a:p>
            <a:pPr>
              <a:buClr>
                <a:srgbClr val="9DBFBE"/>
              </a:buClr>
              <a:buFont typeface="Arial" panose="020B0604020202020204" pitchFamily="34" charset="0"/>
              <a:buChar char="•"/>
            </a:pPr>
            <a:r>
              <a:rPr lang="en-US" sz="3200" dirty="0">
                <a:solidFill>
                  <a:schemeClr val="tx1">
                    <a:lumMod val="75000"/>
                    <a:lumOff val="25000"/>
                  </a:schemeClr>
                </a:solidFill>
              </a:rPr>
              <a:t> Integration Tools</a:t>
            </a:r>
          </a:p>
          <a:p>
            <a:pPr>
              <a:buClr>
                <a:srgbClr val="9DBFBE"/>
              </a:buClr>
              <a:buFont typeface="Arial" panose="020B0604020202020204" pitchFamily="34" charset="0"/>
              <a:buChar char="•"/>
            </a:pPr>
            <a:r>
              <a:rPr lang="en-US" sz="3200" dirty="0">
                <a:solidFill>
                  <a:schemeClr val="tx1">
                    <a:lumMod val="75000"/>
                    <a:lumOff val="25000"/>
                  </a:schemeClr>
                </a:solidFill>
              </a:rPr>
              <a:t> Coding strategies</a:t>
            </a:r>
          </a:p>
          <a:p>
            <a:pPr>
              <a:buClr>
                <a:srgbClr val="9DBFBE"/>
              </a:buClr>
              <a:buFont typeface="Arial" panose="020B0604020202020204" pitchFamily="34" charset="0"/>
              <a:buChar char="•"/>
            </a:pPr>
            <a:r>
              <a:rPr lang="en-US" sz="3200" dirty="0">
                <a:solidFill>
                  <a:schemeClr val="tx1">
                    <a:lumMod val="75000"/>
                    <a:lumOff val="25000"/>
                  </a:schemeClr>
                </a:solidFill>
              </a:rPr>
              <a:t> Communicating with owner</a:t>
            </a:r>
          </a:p>
          <a:p>
            <a:pPr>
              <a:buClr>
                <a:srgbClr val="9DBFBE"/>
              </a:buClr>
              <a:buFont typeface="Arial" panose="020B0604020202020204" pitchFamily="34" charset="0"/>
              <a:buChar char="•"/>
            </a:pPr>
            <a:r>
              <a:rPr lang="en-US" sz="3200" dirty="0">
                <a:solidFill>
                  <a:schemeClr val="tx1">
                    <a:lumMod val="75000"/>
                    <a:lumOff val="25000"/>
                  </a:schemeClr>
                </a:solidFill>
              </a:rPr>
              <a:t> Beer</a:t>
            </a:r>
          </a:p>
          <a:p>
            <a:endParaRPr lang="en-US" dirty="0"/>
          </a:p>
          <a:p>
            <a:endParaRPr lang="en-US" dirty="0"/>
          </a:p>
        </p:txBody>
      </p:sp>
      <p:cxnSp>
        <p:nvCxnSpPr>
          <p:cNvPr id="4" name="Straight Connector 3">
            <a:extLst>
              <a:ext uri="{FF2B5EF4-FFF2-40B4-BE49-F238E27FC236}">
                <a16:creationId xmlns:a16="http://schemas.microsoft.com/office/drawing/2014/main" id="{C6A11A35-10D8-474E-811B-68778687019A}"/>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6CFD8F-39F9-43C1-ACD0-FCBF63D39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FA448391-85DC-480F-99EA-722DFC4ED1E2}"/>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FA61787-632A-453D-BFA6-BCAEBC966D3D}"/>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AD16B5D-C47E-485C-8A39-02E97F85F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0" y="54259"/>
            <a:ext cx="11262625"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8" name="Right Arrow 3">
            <a:extLst>
              <a:ext uri="{FF2B5EF4-FFF2-40B4-BE49-F238E27FC236}">
                <a16:creationId xmlns:a16="http://schemas.microsoft.com/office/drawing/2014/main" id="{6B5AFF60-5EFD-49C5-BDC2-FE316E8D358B}"/>
              </a:ext>
            </a:extLst>
          </p:cNvPr>
          <p:cNvSpPr/>
          <p:nvPr/>
        </p:nvSpPr>
        <p:spPr>
          <a:xfrm rot="8972485">
            <a:off x="6584744" y="2042916"/>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956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9104604-3F70-4EFB-9378-727AE0BF7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1" y="53291"/>
            <a:ext cx="11262624"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5" name="Right Arrow 3">
            <a:extLst>
              <a:ext uri="{FF2B5EF4-FFF2-40B4-BE49-F238E27FC236}">
                <a16:creationId xmlns:a16="http://schemas.microsoft.com/office/drawing/2014/main" id="{0BF31FAA-F037-4FE5-806D-21DAEB70986D}"/>
              </a:ext>
            </a:extLst>
          </p:cNvPr>
          <p:cNvSpPr/>
          <p:nvPr/>
        </p:nvSpPr>
        <p:spPr>
          <a:xfrm rot="8972485">
            <a:off x="2457996" y="4328916"/>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945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0D6E4A-6CB7-4025-ADB8-DC35BB895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12" y="53291"/>
            <a:ext cx="11262624"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28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C62C3A-339D-4262-B244-4DC12A091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3" y="53291"/>
            <a:ext cx="11262624"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2" name="Right Arrow 3">
            <a:extLst>
              <a:ext uri="{FF2B5EF4-FFF2-40B4-BE49-F238E27FC236}">
                <a16:creationId xmlns:a16="http://schemas.microsoft.com/office/drawing/2014/main" id="{EEFB9DB9-076C-4FD4-87C0-5E054A50B49B}"/>
              </a:ext>
            </a:extLst>
          </p:cNvPr>
          <p:cNvSpPr/>
          <p:nvPr/>
        </p:nvSpPr>
        <p:spPr>
          <a:xfrm rot="8972485">
            <a:off x="7410996" y="2523361"/>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1130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AE2E71-74FC-492D-BA81-36844414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3" y="53291"/>
            <a:ext cx="11262625"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4" name="Right Arrow 3">
            <a:extLst>
              <a:ext uri="{FF2B5EF4-FFF2-40B4-BE49-F238E27FC236}">
                <a16:creationId xmlns:a16="http://schemas.microsoft.com/office/drawing/2014/main" id="{844D665B-6BD4-416E-A42F-0BC3FDA11D46}"/>
              </a:ext>
            </a:extLst>
          </p:cNvPr>
          <p:cNvSpPr/>
          <p:nvPr/>
        </p:nvSpPr>
        <p:spPr>
          <a:xfrm rot="8972485">
            <a:off x="3143797" y="2347716"/>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776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645CC8F-481F-4A29-BE0D-49F99D8D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3" y="53291"/>
            <a:ext cx="11262625"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021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886F49-DF64-4CFC-BB14-4DE1D0B72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3" y="53291"/>
            <a:ext cx="11262625"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3" name="Right Arrow 4">
            <a:extLst>
              <a:ext uri="{FF2B5EF4-FFF2-40B4-BE49-F238E27FC236}">
                <a16:creationId xmlns:a16="http://schemas.microsoft.com/office/drawing/2014/main" id="{A99CC3DA-C510-492D-B5D7-DC8691F10965}"/>
              </a:ext>
            </a:extLst>
          </p:cNvPr>
          <p:cNvSpPr/>
          <p:nvPr/>
        </p:nvSpPr>
        <p:spPr>
          <a:xfrm rot="19781359">
            <a:off x="9621031" y="1737293"/>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438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D48FAD-A4E9-45A1-8CF3-F771648A8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13" y="47625"/>
            <a:ext cx="11262625"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2" name="Right Arrow 4">
            <a:extLst>
              <a:ext uri="{FF2B5EF4-FFF2-40B4-BE49-F238E27FC236}">
                <a16:creationId xmlns:a16="http://schemas.microsoft.com/office/drawing/2014/main" id="{427F1EB9-4E13-4090-AA92-1AE6B8ECBF6D}"/>
              </a:ext>
            </a:extLst>
          </p:cNvPr>
          <p:cNvSpPr/>
          <p:nvPr/>
        </p:nvSpPr>
        <p:spPr>
          <a:xfrm rot="19781359">
            <a:off x="9544831" y="1965893"/>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632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5D8755-6B6E-41B7-B6A3-3FA899172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3" y="47625"/>
            <a:ext cx="11262625"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2" name="Right Arrow 4">
            <a:extLst>
              <a:ext uri="{FF2B5EF4-FFF2-40B4-BE49-F238E27FC236}">
                <a16:creationId xmlns:a16="http://schemas.microsoft.com/office/drawing/2014/main" id="{91DEBB03-C2E7-43E7-A1FD-92BAABDA6155}"/>
              </a:ext>
            </a:extLst>
          </p:cNvPr>
          <p:cNvSpPr/>
          <p:nvPr/>
        </p:nvSpPr>
        <p:spPr>
          <a:xfrm rot="19781359">
            <a:off x="7868431" y="1432493"/>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494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13152" y="304800"/>
            <a:ext cx="9757107" cy="5940088"/>
          </a:xfrm>
          <a:prstGeom prst="rect">
            <a:avLst/>
          </a:prstGeom>
          <a:noFill/>
        </p:spPr>
        <p:txBody>
          <a:bodyPr wrap="square" rtlCol="0">
            <a:spAutoFit/>
          </a:bodyPr>
          <a:lstStyle/>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private </a:t>
            </a:r>
            <a:r>
              <a:rPr lang="en-US" sz="2000" b="1" dirty="0" err="1">
                <a:solidFill>
                  <a:srgbClr val="0000E1"/>
                </a:solidFill>
                <a:latin typeface="Consolas" panose="020B0609020204030204" pitchFamily="49" charset="0"/>
              </a:rPr>
              <a:t>readonly</a:t>
            </a:r>
            <a:r>
              <a:rPr lang="en-US" sz="2000" b="1" dirty="0">
                <a:solidFill>
                  <a:srgbClr val="0000E1"/>
                </a:solidFill>
                <a:latin typeface="Consolas" panose="020B0609020204030204" pitchFamily="49" charset="0"/>
              </a:rPr>
              <a:t> </a:t>
            </a:r>
            <a:r>
              <a:rPr lang="en-US" sz="2000" b="1" dirty="0" err="1">
                <a:solidFill>
                  <a:srgbClr val="007456"/>
                </a:solidFill>
                <a:latin typeface="Consolas" panose="020B0609020204030204" pitchFamily="49" charset="0"/>
              </a:rPr>
              <a:t>HttpClient</a:t>
            </a:r>
            <a:r>
              <a:rPr lang="en-US" sz="2000" b="1" dirty="0">
                <a:latin typeface="Consolas" panose="020B0609020204030204" pitchFamily="49" charset="0"/>
              </a:rPr>
              <a:t> _client = new </a:t>
            </a:r>
            <a:r>
              <a:rPr lang="en-US" sz="2000" b="1" dirty="0" err="1">
                <a:solidFill>
                  <a:srgbClr val="007456"/>
                </a:solidFill>
                <a:latin typeface="Consolas" panose="020B0609020204030204" pitchFamily="49" charset="0"/>
              </a:rPr>
              <a:t>HttpClient</a:t>
            </a:r>
            <a:r>
              <a:rPr lang="en-US" sz="2000" b="1" dirty="0">
                <a:latin typeface="Consolas" panose="020B0609020204030204" pitchFamily="49" charset="0"/>
              </a:rPr>
              <a:t>();</a:t>
            </a:r>
          </a:p>
          <a:p>
            <a:endParaRPr lang="en-US" sz="2000" b="1" dirty="0">
              <a:latin typeface="Consolas" panose="020B0609020204030204" pitchFamily="49" charset="0"/>
            </a:endParaRP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public async</a:t>
            </a:r>
            <a:r>
              <a:rPr lang="en-US" sz="2000" b="1" dirty="0">
                <a:latin typeface="Consolas" panose="020B0609020204030204" pitchFamily="49" charset="0"/>
              </a:rPr>
              <a:t> Task&lt;</a:t>
            </a:r>
            <a:r>
              <a:rPr lang="en-US" sz="2000" b="1" dirty="0" err="1">
                <a:solidFill>
                  <a:srgbClr val="007456"/>
                </a:solidFill>
                <a:latin typeface="Consolas" panose="020B0609020204030204" pitchFamily="49" charset="0"/>
              </a:rPr>
              <a:t>BeersResponse</a:t>
            </a:r>
            <a:r>
              <a:rPr lang="en-US" sz="2000" b="1" dirty="0">
                <a:latin typeface="Consolas" panose="020B0609020204030204" pitchFamily="49" charset="0"/>
              </a:rPr>
              <a:t>&gt; </a:t>
            </a:r>
            <a:r>
              <a:rPr lang="en-US" sz="2000" b="1" dirty="0" err="1">
                <a:latin typeface="Consolas" panose="020B0609020204030204" pitchFamily="49" charset="0"/>
              </a:rPr>
              <a:t>GetAllBeers</a:t>
            </a:r>
            <a:r>
              <a:rPr lang="en-US" sz="2000" b="1" dirty="0">
                <a:latin typeface="Consolas" panose="020B0609020204030204" pitchFamily="49" charset="0"/>
              </a:rPr>
              <a:t>()</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using</a:t>
            </a:r>
            <a:r>
              <a:rPr lang="en-US" sz="2000" b="1" dirty="0">
                <a:latin typeface="Consolas" panose="020B0609020204030204" pitchFamily="49" charset="0"/>
              </a:rPr>
              <a:t> (_client)</a:t>
            </a:r>
          </a:p>
          <a:p>
            <a:r>
              <a:rPr lang="en-US" sz="2000" b="1" dirty="0">
                <a:latin typeface="Consolas" panose="020B0609020204030204" pitchFamily="49" charset="0"/>
              </a:rPr>
              <a:t>    {</a:t>
            </a:r>
          </a:p>
          <a:p>
            <a:r>
              <a:rPr lang="en-US" sz="2000" b="1" dirty="0">
                <a:latin typeface="Consolas" panose="020B0609020204030204" pitchFamily="49" charset="0"/>
              </a:rPr>
              <a:t>       _</a:t>
            </a:r>
            <a:r>
              <a:rPr lang="en-US" sz="2000" b="1" dirty="0" err="1">
                <a:latin typeface="Consolas" panose="020B0609020204030204" pitchFamily="49" charset="0"/>
              </a:rPr>
              <a:t>client.BaseAddress</a:t>
            </a:r>
            <a:r>
              <a:rPr lang="en-US" sz="2000" b="1" dirty="0">
                <a:latin typeface="Consolas" panose="020B0609020204030204" pitchFamily="49" charset="0"/>
              </a:rPr>
              <a:t> = </a:t>
            </a:r>
            <a:r>
              <a:rPr lang="en-US" sz="2000" b="1" dirty="0">
                <a:solidFill>
                  <a:srgbClr val="0000E1"/>
                </a:solidFill>
                <a:latin typeface="Consolas" panose="020B0609020204030204" pitchFamily="49" charset="0"/>
              </a:rPr>
              <a:t>new</a:t>
            </a:r>
            <a:r>
              <a:rPr lang="en-US" sz="2000" b="1" dirty="0">
                <a:latin typeface="Consolas" panose="020B0609020204030204" pitchFamily="49" charset="0"/>
              </a:rPr>
              <a:t> </a:t>
            </a:r>
            <a:r>
              <a:rPr lang="en-US" sz="2000" b="1" dirty="0">
                <a:solidFill>
                  <a:srgbClr val="007456"/>
                </a:solidFill>
                <a:latin typeface="Consolas" panose="020B0609020204030204" pitchFamily="49" charset="0"/>
              </a:rPr>
              <a:t>Uri</a:t>
            </a:r>
            <a:r>
              <a:rPr lang="en-US" sz="2000" b="1" dirty="0">
                <a:latin typeface="Consolas" panose="020B0609020204030204" pitchFamily="49" charset="0"/>
              </a:rPr>
              <a:t>(_</a:t>
            </a:r>
            <a:r>
              <a:rPr lang="en-US" sz="2000" b="1" dirty="0" err="1">
                <a:latin typeface="Consolas" panose="020B0609020204030204" pitchFamily="49" charset="0"/>
              </a:rPr>
              <a:t>baseAddress</a:t>
            </a:r>
            <a:r>
              <a:rPr lang="en-US" sz="2000" b="1" dirty="0">
                <a:latin typeface="Consolas" panose="020B0609020204030204" pitchFamily="49" charset="0"/>
              </a:rPr>
              <a:t>);</a:t>
            </a:r>
          </a:p>
          <a:p>
            <a:r>
              <a:rPr lang="en-US" sz="2000" b="1" dirty="0">
                <a:latin typeface="Consolas" panose="020B0609020204030204" pitchFamily="49" charset="0"/>
              </a:rPr>
              <a:t>       _</a:t>
            </a:r>
            <a:r>
              <a:rPr lang="en-US" sz="2000" b="1" dirty="0" err="1">
                <a:latin typeface="Consolas" panose="020B0609020204030204" pitchFamily="49" charset="0"/>
              </a:rPr>
              <a:t>client.DefaultRequestHeaders.Accept.Clear</a:t>
            </a:r>
            <a:r>
              <a:rPr lang="en-US" sz="2000" b="1" dirty="0">
                <a:latin typeface="Consolas" panose="020B0609020204030204" pitchFamily="49" charset="0"/>
              </a:rPr>
              <a:t>();</a:t>
            </a:r>
          </a:p>
          <a:p>
            <a:r>
              <a:rPr lang="en-US" sz="2000" b="1" dirty="0">
                <a:latin typeface="Consolas" panose="020B0609020204030204" pitchFamily="49" charset="0"/>
              </a:rPr>
              <a:t>       _</a:t>
            </a:r>
            <a:r>
              <a:rPr lang="en-US" sz="2000" b="1" dirty="0" err="1">
                <a:latin typeface="Consolas" panose="020B0609020204030204" pitchFamily="49" charset="0"/>
              </a:rPr>
              <a:t>client.DefaultRequestHeaders.Accept.Add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new</a:t>
            </a:r>
            <a:r>
              <a:rPr lang="en-US" sz="2000" b="1" dirty="0">
                <a:latin typeface="Consolas" panose="020B0609020204030204" pitchFamily="49" charset="0"/>
              </a:rPr>
              <a:t> </a:t>
            </a:r>
            <a:r>
              <a:rPr lang="en-US" sz="2000" b="1" dirty="0" err="1">
                <a:solidFill>
                  <a:srgbClr val="007456"/>
                </a:solidFill>
                <a:latin typeface="Consolas" panose="020B0609020204030204" pitchFamily="49" charset="0"/>
              </a:rPr>
              <a:t>MediaTypeWithQualityHeaderValue</a:t>
            </a:r>
            <a:r>
              <a:rPr lang="en-US" sz="2000" b="1" dirty="0">
                <a:latin typeface="Consolas" panose="020B0609020204030204" pitchFamily="49" charset="0"/>
              </a:rPr>
              <a:t>("</a:t>
            </a:r>
            <a:r>
              <a:rPr lang="en-US" sz="2000" b="1" dirty="0">
                <a:solidFill>
                  <a:srgbClr val="9F810D"/>
                </a:solidFill>
                <a:latin typeface="Consolas" panose="020B0609020204030204" pitchFamily="49" charset="0"/>
              </a:rPr>
              <a:t>application/json</a:t>
            </a:r>
            <a:r>
              <a:rPr lang="en-US" sz="2000" b="1" dirty="0">
                <a:latin typeface="Consolas" panose="020B0609020204030204" pitchFamily="49" charset="0"/>
              </a:rPr>
              <a:t>"));</a:t>
            </a:r>
          </a:p>
          <a:p>
            <a:endParaRPr lang="en-US" sz="2000" b="1" dirty="0">
              <a:latin typeface="Consolas" panose="020B0609020204030204" pitchFamily="49" charset="0"/>
            </a:endParaRP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try</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var</a:t>
            </a:r>
            <a:r>
              <a:rPr lang="en-US" sz="2000" b="1" dirty="0">
                <a:latin typeface="Consolas" panose="020B0609020204030204" pitchFamily="49" charset="0"/>
              </a:rPr>
              <a:t> response = </a:t>
            </a:r>
            <a:r>
              <a:rPr lang="en-US" sz="2000" b="1" dirty="0">
                <a:solidFill>
                  <a:srgbClr val="0000E1"/>
                </a:solidFill>
                <a:latin typeface="Consolas" panose="020B0609020204030204" pitchFamily="49" charset="0"/>
              </a:rPr>
              <a:t>await</a:t>
            </a:r>
            <a:r>
              <a:rPr lang="en-US" sz="2000" b="1" dirty="0">
                <a:latin typeface="Consolas" panose="020B0609020204030204" pitchFamily="49" charset="0"/>
              </a:rPr>
              <a:t> _</a:t>
            </a:r>
            <a:r>
              <a:rPr lang="en-US" sz="2000" b="1" dirty="0" err="1">
                <a:latin typeface="Consolas" panose="020B0609020204030204" pitchFamily="49" charset="0"/>
              </a:rPr>
              <a:t>client.GetAsync</a:t>
            </a:r>
            <a:r>
              <a:rPr lang="en-US" sz="2000" b="1" dirty="0">
                <a:latin typeface="Consolas" panose="020B0609020204030204" pitchFamily="49" charset="0"/>
              </a:rPr>
              <a:t>(_</a:t>
            </a:r>
            <a:r>
              <a:rPr lang="en-US" sz="2000" b="1" dirty="0" err="1">
                <a:latin typeface="Consolas" panose="020B0609020204030204" pitchFamily="49" charset="0"/>
              </a:rPr>
              <a:t>beerPath</a:t>
            </a:r>
            <a:r>
              <a:rPr lang="en-US" sz="2000" b="1" dirty="0">
                <a:latin typeface="Consolas" panose="020B0609020204030204" pitchFamily="49" charset="0"/>
              </a:rPr>
              <a:t>);</a:t>
            </a:r>
          </a:p>
          <a:p>
            <a:r>
              <a:rPr lang="en-US" sz="2000" b="1" dirty="0">
                <a:latin typeface="Consolas" panose="020B0609020204030204" pitchFamily="49" charset="0"/>
              </a:rPr>
              <a:t>	    …</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catch</a:t>
            </a:r>
            <a:r>
              <a:rPr lang="en-US" sz="2000" b="1" dirty="0">
                <a:latin typeface="Consolas" panose="020B0609020204030204" pitchFamily="49" charset="0"/>
              </a:rPr>
              <a:t>(</a:t>
            </a:r>
            <a:r>
              <a:rPr lang="en-US" sz="2000" b="1" dirty="0">
                <a:solidFill>
                  <a:srgbClr val="007456"/>
                </a:solidFill>
                <a:latin typeface="Consolas" panose="020B0609020204030204" pitchFamily="49" charset="0"/>
              </a:rPr>
              <a:t>Exception</a:t>
            </a:r>
            <a:r>
              <a:rPr lang="en-US" sz="2000" b="1" dirty="0">
                <a:latin typeface="Consolas" panose="020B0609020204030204" pitchFamily="49" charset="0"/>
              </a:rPr>
              <a:t> ex)</a:t>
            </a:r>
          </a:p>
          <a:p>
            <a:r>
              <a:rPr lang="en-US" sz="2000" b="1" dirty="0">
                <a:latin typeface="Consolas" panose="020B0609020204030204" pitchFamily="49" charset="0"/>
              </a:rPr>
              <a:t>       {</a:t>
            </a:r>
          </a:p>
          <a:p>
            <a:endParaRPr lang="en-US" sz="2000" b="1" dirty="0">
              <a:latin typeface="Consolas" panose="020B0609020204030204" pitchFamily="49" charset="0"/>
            </a:endParaRP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555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42583F4-0432-4B24-8C36-A89CE5DBD7F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66520" y="689453"/>
            <a:ext cx="10055781" cy="3032756"/>
          </a:xfrm>
          <a:ln>
            <a:noFill/>
          </a:ln>
        </p:spPr>
        <p:txBody>
          <a:bodyPr>
            <a:normAutofit/>
          </a:bodyPr>
          <a:lstStyle/>
          <a:p>
            <a:pPr algn="l"/>
            <a:r>
              <a:rPr lang="en-US" sz="8000" dirty="0">
                <a:solidFill>
                  <a:schemeClr val="tx1">
                    <a:lumMod val="75000"/>
                    <a:lumOff val="25000"/>
                  </a:schemeClr>
                </a:solidFill>
              </a:rPr>
              <a:t>API Types</a:t>
            </a:r>
          </a:p>
        </p:txBody>
      </p:sp>
      <p:pic>
        <p:nvPicPr>
          <p:cNvPr id="5" name="Picture 4">
            <a:extLst>
              <a:ext uri="{FF2B5EF4-FFF2-40B4-BE49-F238E27FC236}">
                <a16:creationId xmlns:a16="http://schemas.microsoft.com/office/drawing/2014/main" id="{85CB3467-6D1D-4573-B48B-48C450014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4" name="Straight Connector 3">
            <a:extLst>
              <a:ext uri="{FF2B5EF4-FFF2-40B4-BE49-F238E27FC236}">
                <a16:creationId xmlns:a16="http://schemas.microsoft.com/office/drawing/2014/main" id="{CEABC43A-7E2F-4302-B7AA-DE994C02EFB1}"/>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0FB806-1E06-4200-8927-1BC8F7E09658}"/>
              </a:ext>
            </a:extLst>
          </p:cNvPr>
          <p:cNvCxnSpPr>
            <a:cxnSpLocks/>
          </p:cNvCxnSpPr>
          <p:nvPr/>
        </p:nvCxnSpPr>
        <p:spPr>
          <a:xfrm>
            <a:off x="1066520" y="3886200"/>
            <a:ext cx="1005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657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chemeClr val="tx1">
                    <a:lumMod val="75000"/>
                    <a:lumOff val="25000"/>
                  </a:schemeClr>
                </a:solidFill>
              </a:rPr>
              <a:t>Tools</a:t>
            </a:r>
          </a:p>
        </p:txBody>
      </p:sp>
      <p:cxnSp>
        <p:nvCxnSpPr>
          <p:cNvPr id="10" name="Straight Connector 9">
            <a:extLst>
              <a:ext uri="{FF2B5EF4-FFF2-40B4-BE49-F238E27FC236}">
                <a16:creationId xmlns:a16="http://schemas.microsoft.com/office/drawing/2014/main" id="{8ABE9FE1-CB0C-4FE0-AD03-D3CB3360957D}"/>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20FF14EC-EAC3-41C3-B0ED-3D4AE4F861C8}"/>
              </a:ext>
            </a:extLst>
          </p:cNvPr>
          <p:cNvSpPr txBox="1">
            <a:spLocks/>
          </p:cNvSpPr>
          <p:nvPr/>
        </p:nvSpPr>
        <p:spPr>
          <a:xfrm>
            <a:off x="8349901" y="2209800"/>
            <a:ext cx="2926111" cy="4401310"/>
          </a:xfrm>
          <a:prstGeom prst="rect">
            <a:avLst/>
          </a:prstGeom>
        </p:spPr>
        <p:txBody>
          <a:bodyPr vert="horz" lIns="91440" tIns="45720" rIns="91440" bIns="45720" rtlCol="0">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a:buClr>
                <a:srgbClr val="9DBFBE"/>
              </a:buClr>
              <a:buNone/>
            </a:pPr>
            <a:endParaRPr 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id="{90F9A762-DF01-46E2-942D-D7B1F734AC78}"/>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B075629-F6E5-4530-83B7-4FD963EA1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17" name="Straight Connector 16">
            <a:extLst>
              <a:ext uri="{FF2B5EF4-FFF2-40B4-BE49-F238E27FC236}">
                <a16:creationId xmlns:a16="http://schemas.microsoft.com/office/drawing/2014/main" id="{27B66955-51E7-4F30-A81E-FC42EC80C250}"/>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E5C0131-71C3-45C9-842E-61A099D21B99}"/>
              </a:ext>
            </a:extLst>
          </p:cNvPr>
          <p:cNvSpPr txBox="1"/>
          <p:nvPr/>
        </p:nvSpPr>
        <p:spPr>
          <a:xfrm>
            <a:off x="6399212" y="2935224"/>
            <a:ext cx="3505200" cy="1015663"/>
          </a:xfrm>
          <a:prstGeom prst="rect">
            <a:avLst/>
          </a:prstGeom>
          <a:noFill/>
        </p:spPr>
        <p:txBody>
          <a:bodyPr wrap="square" rtlCol="0">
            <a:spAutoFit/>
          </a:bodyPr>
          <a:lstStyle/>
          <a:p>
            <a:r>
              <a:rPr lang="en-US" sz="6000" dirty="0">
                <a:solidFill>
                  <a:schemeClr val="tx1">
                    <a:lumMod val="75000"/>
                    <a:lumOff val="25000"/>
                  </a:schemeClr>
                </a:solidFill>
              </a:rPr>
              <a:t>Demo</a:t>
            </a:r>
          </a:p>
        </p:txBody>
      </p:sp>
      <p:pic>
        <p:nvPicPr>
          <p:cNvPr id="13" name="Picture 12">
            <a:extLst>
              <a:ext uri="{FF2B5EF4-FFF2-40B4-BE49-F238E27FC236}">
                <a16:creationId xmlns:a16="http://schemas.microsoft.com/office/drawing/2014/main" id="{B6AC3931-7F7C-484B-84BE-F57746D2F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7570" y="2624328"/>
            <a:ext cx="3643576" cy="1821788"/>
          </a:xfrm>
          <a:prstGeom prst="rect">
            <a:avLst/>
          </a:prstGeom>
        </p:spPr>
      </p:pic>
    </p:spTree>
    <p:extLst>
      <p:ext uri="{BB962C8B-B14F-4D97-AF65-F5344CB8AC3E}">
        <p14:creationId xmlns:p14="http://schemas.microsoft.com/office/powerpoint/2010/main" val="1534985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D2C292-170A-4432-BF83-55C87A97F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3" y="47625"/>
            <a:ext cx="11262625" cy="6053661"/>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4" name="Right Arrow 3">
            <a:extLst>
              <a:ext uri="{FF2B5EF4-FFF2-40B4-BE49-F238E27FC236}">
                <a16:creationId xmlns:a16="http://schemas.microsoft.com/office/drawing/2014/main" id="{8B95F3A9-AFE1-4813-93D4-F28D555E0CE8}"/>
              </a:ext>
            </a:extLst>
          </p:cNvPr>
          <p:cNvSpPr/>
          <p:nvPr/>
        </p:nvSpPr>
        <p:spPr>
          <a:xfrm rot="8972485">
            <a:off x="4820197" y="1738115"/>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115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79CA22-D10F-42F4-9E49-BB76594CA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3" y="47625"/>
            <a:ext cx="11262625" cy="6053661"/>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4" name="Right Arrow 3">
            <a:extLst>
              <a:ext uri="{FF2B5EF4-FFF2-40B4-BE49-F238E27FC236}">
                <a16:creationId xmlns:a16="http://schemas.microsoft.com/office/drawing/2014/main" id="{9A16470D-7EDB-4DAC-8F9A-5040957053A0}"/>
              </a:ext>
            </a:extLst>
          </p:cNvPr>
          <p:cNvSpPr/>
          <p:nvPr/>
        </p:nvSpPr>
        <p:spPr>
          <a:xfrm rot="8972485">
            <a:off x="7791996" y="2728715"/>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0052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942283-E08E-4AA3-8978-6B929AAF0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3" y="47625"/>
            <a:ext cx="11262625" cy="6053661"/>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991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79F690E-CBBF-44E5-B46A-360B517E9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5" y="47625"/>
            <a:ext cx="11260170" cy="6052342"/>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6" name="Right Arrow 3">
            <a:extLst>
              <a:ext uri="{FF2B5EF4-FFF2-40B4-BE49-F238E27FC236}">
                <a16:creationId xmlns:a16="http://schemas.microsoft.com/office/drawing/2014/main" id="{1F6CC10C-3891-4A14-B81C-F46333482CE8}"/>
              </a:ext>
            </a:extLst>
          </p:cNvPr>
          <p:cNvSpPr/>
          <p:nvPr/>
        </p:nvSpPr>
        <p:spPr>
          <a:xfrm rot="8972485">
            <a:off x="3524797" y="2271516"/>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98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60070F-5543-41F5-BFE4-346047A1F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4" y="47625"/>
            <a:ext cx="11260170" cy="6052342"/>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992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F189823-7B6F-4484-8A18-852CFD843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4" y="47625"/>
            <a:ext cx="11260170" cy="6052342"/>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671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2BAE819-9C0A-43EC-BF29-456C416EE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4" y="47625"/>
            <a:ext cx="11260170" cy="6052342"/>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6" name="Right Arrow 3">
            <a:extLst>
              <a:ext uri="{FF2B5EF4-FFF2-40B4-BE49-F238E27FC236}">
                <a16:creationId xmlns:a16="http://schemas.microsoft.com/office/drawing/2014/main" id="{E6A0BC26-1651-4F85-B28D-6B79438DBD56}"/>
              </a:ext>
            </a:extLst>
          </p:cNvPr>
          <p:cNvSpPr/>
          <p:nvPr/>
        </p:nvSpPr>
        <p:spPr>
          <a:xfrm rot="8972485">
            <a:off x="2838996" y="747515"/>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252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BC2141-053F-4759-A52F-484334563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13" y="47625"/>
            <a:ext cx="11262625" cy="6053661"/>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481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C382FC-FE99-4AC8-99A9-52BF39876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13" y="47625"/>
            <a:ext cx="11262625" cy="6045706"/>
          </a:xfrm>
          <a:prstGeom prst="rect">
            <a:avLst/>
          </a:prstGeom>
        </p:spPr>
      </p:pic>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6" name="Right Arrow 3">
            <a:extLst>
              <a:ext uri="{FF2B5EF4-FFF2-40B4-BE49-F238E27FC236}">
                <a16:creationId xmlns:a16="http://schemas.microsoft.com/office/drawing/2014/main" id="{271DB915-2F4A-46B2-A134-55B24FDB9EAC}"/>
              </a:ext>
            </a:extLst>
          </p:cNvPr>
          <p:cNvSpPr/>
          <p:nvPr/>
        </p:nvSpPr>
        <p:spPr>
          <a:xfrm rot="8972485">
            <a:off x="2534197" y="747516"/>
            <a:ext cx="936978" cy="3386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2034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solidFill>
                  <a:schemeClr val="tx1">
                    <a:lumMod val="75000"/>
                    <a:lumOff val="25000"/>
                  </a:schemeClr>
                </a:solidFill>
              </a:rPr>
              <a:t>API types</a:t>
            </a:r>
          </a:p>
        </p:txBody>
      </p:sp>
      <p:sp>
        <p:nvSpPr>
          <p:cNvPr id="14" name="Content Placeholder 13"/>
          <p:cNvSpPr>
            <a:spLocks noGrp="1"/>
          </p:cNvSpPr>
          <p:nvPr>
            <p:ph idx="1"/>
          </p:nvPr>
        </p:nvSpPr>
        <p:spPr/>
        <p:txBody>
          <a:bodyPr/>
          <a:lstStyle/>
          <a:p>
            <a:pPr>
              <a:buClr>
                <a:srgbClr val="9DBFBE"/>
              </a:buClr>
              <a:buFont typeface="Arial" panose="020B0604020202020204" pitchFamily="34" charset="0"/>
              <a:buChar char="•"/>
            </a:pPr>
            <a:r>
              <a:rPr lang="en-US" sz="3200" dirty="0">
                <a:solidFill>
                  <a:schemeClr val="tx1">
                    <a:lumMod val="75000"/>
                    <a:lumOff val="25000"/>
                  </a:schemeClr>
                </a:solidFill>
              </a:rPr>
              <a:t> RPC (remote procedure call)</a:t>
            </a:r>
          </a:p>
          <a:p>
            <a:pPr>
              <a:buClr>
                <a:srgbClr val="9DBFBE"/>
              </a:buClr>
              <a:buFont typeface="Arial" panose="020B0604020202020204" pitchFamily="34" charset="0"/>
              <a:buChar char="•"/>
            </a:pPr>
            <a:r>
              <a:rPr lang="en-US" sz="3200" dirty="0">
                <a:solidFill>
                  <a:schemeClr val="tx1">
                    <a:lumMod val="75000"/>
                    <a:lumOff val="25000"/>
                  </a:schemeClr>
                </a:solidFill>
              </a:rPr>
              <a:t> REST (representational state transfer)</a:t>
            </a:r>
          </a:p>
          <a:p>
            <a:pPr>
              <a:buClr>
                <a:srgbClr val="9DBFBE"/>
              </a:buClr>
              <a:buFont typeface="Arial" panose="020B0604020202020204" pitchFamily="34" charset="0"/>
              <a:buChar char="•"/>
            </a:pPr>
            <a:r>
              <a:rPr lang="en-US" sz="3200" dirty="0">
                <a:solidFill>
                  <a:schemeClr val="tx1">
                    <a:lumMod val="75000"/>
                    <a:lumOff val="25000"/>
                  </a:schemeClr>
                </a:solidFill>
              </a:rPr>
              <a:t> SOAP (simple object access protocol)</a:t>
            </a:r>
          </a:p>
          <a:p>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7964973-AF47-497E-9D54-CD0CBD4FBB9D}"/>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99C2BC-0855-4B41-9519-1CCDB37FF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99A09C7D-A73E-4444-9BC1-066E78FD210B}"/>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306B36-501D-4E92-AEB3-BDC62149BB4F}"/>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201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3AE4801-726C-4C51-9667-17FBBE3EFEA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9B5E2-7ED0-4F27-BD95-C309158E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41BAB7EC-6ED5-44EA-8565-194E5BC0070F}"/>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892AB07-2557-418A-9CB8-237559740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212" y="90644"/>
            <a:ext cx="6248400" cy="5933733"/>
          </a:xfrm>
          <a:prstGeom prst="rect">
            <a:avLst/>
          </a:prstGeom>
        </p:spPr>
      </p:pic>
    </p:spTree>
    <p:extLst>
      <p:ext uri="{BB962C8B-B14F-4D97-AF65-F5344CB8AC3E}">
        <p14:creationId xmlns:p14="http://schemas.microsoft.com/office/powerpoint/2010/main" val="3211537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36969" y="304800"/>
            <a:ext cx="9886643" cy="4401205"/>
          </a:xfrm>
          <a:prstGeom prst="rect">
            <a:avLst/>
          </a:prstGeom>
          <a:noFill/>
        </p:spPr>
        <p:txBody>
          <a:bodyPr wrap="square" rtlCol="0">
            <a:spAutoFit/>
          </a:bodyPr>
          <a:lstStyle/>
          <a:p>
            <a:r>
              <a:rPr lang="en-US" sz="2000" dirty="0">
                <a:latin typeface="Consolas" panose="020B0609020204030204" pitchFamily="49" charset="0"/>
              </a:rPr>
              <a:t>&lt;</a:t>
            </a:r>
            <a:r>
              <a:rPr lang="en-US" sz="2000" dirty="0" err="1">
                <a:latin typeface="Consolas" panose="020B0609020204030204" pitchFamily="49" charset="0"/>
              </a:rPr>
              <a:t>system.serviceModel</a:t>
            </a:r>
            <a:r>
              <a:rPr lang="en-US" sz="2000" dirty="0">
                <a:latin typeface="Consolas" panose="020B0609020204030204" pitchFamily="49" charset="0"/>
              </a:rPr>
              <a:t>&gt;</a:t>
            </a:r>
          </a:p>
          <a:p>
            <a:r>
              <a:rPr lang="en-US" sz="2000" dirty="0">
                <a:latin typeface="Consolas" panose="020B0609020204030204" pitchFamily="49" charset="0"/>
              </a:rPr>
              <a:t>   &lt;bindings&gt;</a:t>
            </a:r>
          </a:p>
          <a:p>
            <a:r>
              <a:rPr lang="en-US" sz="2000" dirty="0">
                <a:latin typeface="Consolas" panose="020B0609020204030204" pitchFamily="49" charset="0"/>
              </a:rPr>
              <a:t>      &lt;</a:t>
            </a:r>
            <a:r>
              <a:rPr lang="en-US" sz="2000" dirty="0" err="1">
                <a:latin typeface="Consolas" panose="020B0609020204030204" pitchFamily="49" charset="0"/>
              </a:rPr>
              <a:t>basicHttpBinding</a:t>
            </a:r>
            <a:r>
              <a:rPr lang="en-US" sz="2000" dirty="0">
                <a:latin typeface="Consolas" panose="020B0609020204030204" pitchFamily="49" charset="0"/>
              </a:rPr>
              <a:t>&gt;</a:t>
            </a:r>
          </a:p>
          <a:p>
            <a:r>
              <a:rPr lang="en-US" sz="2000" dirty="0">
                <a:latin typeface="Consolas" panose="020B0609020204030204" pitchFamily="49" charset="0"/>
              </a:rPr>
              <a:t>         &lt;binding name="</a:t>
            </a:r>
            <a:r>
              <a:rPr lang="en-US" sz="2000" dirty="0" err="1">
                <a:solidFill>
                  <a:srgbClr val="0000E1"/>
                </a:solidFill>
                <a:latin typeface="Consolas" panose="020B0609020204030204" pitchFamily="49" charset="0"/>
              </a:rPr>
              <a:t>BasicHttpBinding_IBeerService</a:t>
            </a:r>
            <a:r>
              <a:rPr lang="en-US" sz="2000" dirty="0">
                <a:latin typeface="Consolas" panose="020B0609020204030204" pitchFamily="49" charset="0"/>
              </a:rPr>
              <a:t>" /&gt;</a:t>
            </a:r>
          </a:p>
          <a:p>
            <a:r>
              <a:rPr lang="en-US" sz="2000" dirty="0">
                <a:latin typeface="Consolas" panose="020B0609020204030204" pitchFamily="49" charset="0"/>
              </a:rPr>
              <a:t>      &lt;/</a:t>
            </a:r>
            <a:r>
              <a:rPr lang="en-US" sz="2000" dirty="0" err="1">
                <a:latin typeface="Consolas" panose="020B0609020204030204" pitchFamily="49" charset="0"/>
              </a:rPr>
              <a:t>basicHttpBinding</a:t>
            </a:r>
            <a:r>
              <a:rPr lang="en-US" sz="2000" dirty="0">
                <a:latin typeface="Consolas" panose="020B0609020204030204" pitchFamily="49" charset="0"/>
              </a:rPr>
              <a:t>&gt;</a:t>
            </a:r>
          </a:p>
          <a:p>
            <a:r>
              <a:rPr lang="en-US" sz="2000" dirty="0">
                <a:latin typeface="Consolas" panose="020B0609020204030204" pitchFamily="49" charset="0"/>
              </a:rPr>
              <a:t>   &lt;/bindings&gt;</a:t>
            </a:r>
          </a:p>
          <a:p>
            <a:r>
              <a:rPr lang="en-US" sz="2000" dirty="0">
                <a:latin typeface="Consolas" panose="020B0609020204030204" pitchFamily="49" charset="0"/>
              </a:rPr>
              <a:t>   &lt;client&gt;</a:t>
            </a:r>
          </a:p>
          <a:p>
            <a:r>
              <a:rPr lang="en-US" sz="2000" dirty="0">
                <a:latin typeface="Consolas" panose="020B0609020204030204" pitchFamily="49" charset="0"/>
              </a:rPr>
              <a:t>      &lt;endpoint address="</a:t>
            </a:r>
            <a:r>
              <a:rPr lang="en-US" sz="2000" dirty="0">
                <a:solidFill>
                  <a:srgbClr val="0000E1"/>
                </a:solidFill>
                <a:latin typeface="Consolas" panose="020B0609020204030204" pitchFamily="49" charset="0"/>
              </a:rPr>
              <a:t>http://beertest.com/</a:t>
            </a:r>
            <a:r>
              <a:rPr lang="en-US" sz="2000" dirty="0" err="1">
                <a:solidFill>
                  <a:srgbClr val="0000E1"/>
                </a:solidFill>
                <a:latin typeface="Consolas" panose="020B0609020204030204" pitchFamily="49" charset="0"/>
              </a:rPr>
              <a:t>mockBasicHttpBinding_IBe</a:t>
            </a:r>
            <a:endParaRPr lang="en-US" sz="2000" dirty="0">
              <a:latin typeface="Consolas" panose="020B0609020204030204" pitchFamily="49" charset="0"/>
            </a:endParaRPr>
          </a:p>
          <a:p>
            <a:r>
              <a:rPr lang="en-US" sz="2000" dirty="0">
                <a:latin typeface="Consolas" panose="020B0609020204030204" pitchFamily="49" charset="0"/>
              </a:rPr>
              <a:t>         binding="</a:t>
            </a:r>
            <a:r>
              <a:rPr lang="en-US" sz="2000" dirty="0" err="1">
                <a:solidFill>
                  <a:srgbClr val="0000E1"/>
                </a:solidFill>
                <a:latin typeface="Consolas" panose="020B0609020204030204" pitchFamily="49" charset="0"/>
              </a:rPr>
              <a:t>basicHttpBinding</a:t>
            </a:r>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bindingConfiguration</a:t>
            </a:r>
            <a:r>
              <a:rPr lang="en-US" sz="2000" dirty="0">
                <a:latin typeface="Consolas" panose="020B0609020204030204" pitchFamily="49" charset="0"/>
              </a:rPr>
              <a:t>="</a:t>
            </a:r>
            <a:r>
              <a:rPr lang="en-US" sz="2000" dirty="0" err="1">
                <a:solidFill>
                  <a:srgbClr val="0000E1"/>
                </a:solidFill>
                <a:latin typeface="Consolas" panose="020B0609020204030204" pitchFamily="49" charset="0"/>
              </a:rPr>
              <a:t>BasicHttpBinding_IBeerService</a:t>
            </a:r>
            <a:r>
              <a:rPr lang="en-US" sz="2000" dirty="0">
                <a:latin typeface="Consolas" panose="020B0609020204030204" pitchFamily="49" charset="0"/>
              </a:rPr>
              <a:t>"</a:t>
            </a:r>
          </a:p>
          <a:p>
            <a:r>
              <a:rPr lang="en-US" sz="2000" dirty="0">
                <a:latin typeface="Consolas" panose="020B0609020204030204" pitchFamily="49" charset="0"/>
              </a:rPr>
              <a:t>         contract="</a:t>
            </a:r>
            <a:r>
              <a:rPr lang="en-US" sz="2000" dirty="0" err="1">
                <a:solidFill>
                  <a:srgbClr val="0000E1"/>
                </a:solidFill>
                <a:latin typeface="Consolas" panose="020B0609020204030204" pitchFamily="49" charset="0"/>
              </a:rPr>
              <a:t>BeerService.IBeerWithSoapService</a:t>
            </a:r>
            <a:r>
              <a:rPr lang="en-US" sz="2000" dirty="0">
                <a:latin typeface="Consolas" panose="020B0609020204030204" pitchFamily="49" charset="0"/>
              </a:rPr>
              <a:t>" </a:t>
            </a:r>
          </a:p>
          <a:p>
            <a:r>
              <a:rPr lang="en-US" sz="2000" dirty="0">
                <a:latin typeface="Consolas" panose="020B0609020204030204" pitchFamily="49" charset="0"/>
              </a:rPr>
              <a:t>         name="</a:t>
            </a:r>
            <a:r>
              <a:rPr lang="en-US" sz="2000" dirty="0" err="1">
                <a:solidFill>
                  <a:srgbClr val="0000E1"/>
                </a:solidFill>
                <a:latin typeface="Consolas" panose="020B0609020204030204" pitchFamily="49" charset="0"/>
              </a:rPr>
              <a:t>BasicHttpBinding_IBeerService</a:t>
            </a:r>
            <a:r>
              <a:rPr lang="en-US" sz="2000" dirty="0">
                <a:latin typeface="Consolas" panose="020B0609020204030204" pitchFamily="49" charset="0"/>
              </a:rPr>
              <a:t>" /&gt;</a:t>
            </a:r>
          </a:p>
          <a:p>
            <a:r>
              <a:rPr lang="en-US" sz="2000" dirty="0">
                <a:latin typeface="Consolas" panose="020B0609020204030204" pitchFamily="49" charset="0"/>
              </a:rPr>
              <a:t>   &lt;/client&gt;</a:t>
            </a:r>
          </a:p>
          <a:p>
            <a:r>
              <a:rPr lang="en-US" sz="2000" dirty="0">
                <a:latin typeface="Consolas" panose="020B0609020204030204" pitchFamily="49" charset="0"/>
              </a:rPr>
              <a:t>&lt;/</a:t>
            </a:r>
            <a:r>
              <a:rPr lang="en-US" sz="2000" dirty="0" err="1">
                <a:latin typeface="Consolas" panose="020B0609020204030204" pitchFamily="49" charset="0"/>
              </a:rPr>
              <a:t>system.serviceModel</a:t>
            </a:r>
            <a:r>
              <a:rPr lang="en-US" sz="2000" dirty="0">
                <a:latin typeface="Consolas" panose="020B0609020204030204" pitchFamily="49" charset="0"/>
              </a:rPr>
              <a:t>&gt;</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860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13152" y="304800"/>
            <a:ext cx="9757107" cy="5632311"/>
          </a:xfrm>
          <a:prstGeom prst="rect">
            <a:avLst/>
          </a:prstGeom>
          <a:noFill/>
        </p:spPr>
        <p:txBody>
          <a:bodyPr wrap="square" rtlCol="0">
            <a:spAutoFit/>
          </a:bodyPr>
          <a:lstStyle/>
          <a:p>
            <a:r>
              <a:rPr lang="en-US" sz="2000" b="1" dirty="0">
                <a:latin typeface="Consolas" panose="020B0609020204030204" pitchFamily="49" charset="0"/>
              </a:rPr>
              <a:t>public </a:t>
            </a:r>
            <a:r>
              <a:rPr lang="en-US" sz="2000" b="1" dirty="0" err="1">
                <a:solidFill>
                  <a:srgbClr val="007456"/>
                </a:solidFill>
                <a:latin typeface="Consolas" panose="020B0609020204030204" pitchFamily="49" charset="0"/>
              </a:rPr>
              <a:t>BeersResponse</a:t>
            </a:r>
            <a:r>
              <a:rPr lang="en-US" sz="2000" b="1" dirty="0">
                <a:latin typeface="Consolas" panose="020B0609020204030204" pitchFamily="49" charset="0"/>
              </a:rPr>
              <a:t> </a:t>
            </a:r>
            <a:r>
              <a:rPr lang="en-US" sz="2000" b="1" dirty="0" err="1">
                <a:latin typeface="Consolas" panose="020B0609020204030204" pitchFamily="49" charset="0"/>
              </a:rPr>
              <a:t>GetBeers</a:t>
            </a:r>
            <a:r>
              <a:rPr lang="en-US" sz="2000" b="1" dirty="0">
                <a:latin typeface="Consolas" panose="020B0609020204030204" pitchFamily="49" charset="0"/>
              </a:rPr>
              <a:t>()</a:t>
            </a:r>
          </a:p>
          <a:p>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solidFill>
                  <a:srgbClr val="007456"/>
                </a:solidFill>
                <a:latin typeface="Consolas" panose="020B0609020204030204" pitchFamily="49" charset="0"/>
              </a:rPr>
              <a:t>BeerServiceClient</a:t>
            </a:r>
            <a:r>
              <a:rPr lang="en-US" sz="2000" b="1" dirty="0">
                <a:latin typeface="Consolas" panose="020B0609020204030204" pitchFamily="49" charset="0"/>
              </a:rPr>
              <a:t> client = new </a:t>
            </a:r>
            <a:r>
              <a:rPr lang="en-US" sz="2000" b="1" dirty="0" err="1">
                <a:solidFill>
                  <a:srgbClr val="007456"/>
                </a:solidFill>
                <a:latin typeface="Consolas" panose="020B0609020204030204" pitchFamily="49" charset="0"/>
              </a:rPr>
              <a:t>BeerServiceClient</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getAllBeersRequest</a:t>
            </a:r>
            <a:r>
              <a:rPr lang="en-US" sz="2000" b="1" dirty="0">
                <a:latin typeface="Consolas" panose="020B0609020204030204" pitchFamily="49" charset="0"/>
              </a:rPr>
              <a:t> = new </a:t>
            </a:r>
            <a:r>
              <a:rPr lang="en-US" sz="2000" b="1" dirty="0" err="1">
                <a:solidFill>
                  <a:srgbClr val="007456"/>
                </a:solidFill>
                <a:latin typeface="Consolas" panose="020B0609020204030204" pitchFamily="49" charset="0"/>
              </a:rPr>
              <a:t>GetAllBeersRequest</a:t>
            </a:r>
            <a:endParaRPr lang="en-US" sz="2000" b="1" dirty="0">
              <a:solidFill>
                <a:srgbClr val="007456"/>
              </a:solidFill>
              <a:latin typeface="Consolas" panose="020B0609020204030204" pitchFamily="49" charset="0"/>
            </a:endParaRP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BaseRequest</a:t>
            </a:r>
            <a:r>
              <a:rPr lang="en-US" sz="2000" b="1" dirty="0">
                <a:latin typeface="Consolas" panose="020B0609020204030204" pitchFamily="49" charset="0"/>
              </a:rPr>
              <a:t> = </a:t>
            </a:r>
            <a:r>
              <a:rPr lang="en-US" sz="2000" b="1" dirty="0" err="1">
                <a:latin typeface="Consolas" panose="020B0609020204030204" pitchFamily="49" charset="0"/>
              </a:rPr>
              <a:t>GetBaseRequest</a:t>
            </a:r>
            <a:r>
              <a:rPr lang="en-US" sz="2000" b="1" dirty="0">
                <a:latin typeface="Consolas" panose="020B0609020204030204" pitchFamily="49" charset="0"/>
              </a:rPr>
              <a:t>()</a:t>
            </a:r>
          </a:p>
          <a:p>
            <a:r>
              <a:rPr lang="en-US" sz="2000" b="1" dirty="0">
                <a:latin typeface="Consolas" panose="020B0609020204030204" pitchFamily="49" charset="0"/>
              </a:rPr>
              <a:t>   };</a:t>
            </a:r>
          </a:p>
          <a:p>
            <a:endParaRPr lang="en-US" sz="2000" b="1" dirty="0">
              <a:latin typeface="Consolas" panose="020B0609020204030204" pitchFamily="49" charset="0"/>
            </a:endParaRP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try</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var</a:t>
            </a:r>
            <a:r>
              <a:rPr lang="en-US" sz="2000" b="1" dirty="0">
                <a:latin typeface="Consolas" panose="020B0609020204030204" pitchFamily="49" charset="0"/>
              </a:rPr>
              <a:t> response = </a:t>
            </a:r>
            <a:r>
              <a:rPr lang="en-US" sz="2000" b="1" dirty="0" err="1">
                <a:latin typeface="Consolas" panose="020B0609020204030204" pitchFamily="49" charset="0"/>
              </a:rPr>
              <a:t>client.GetAllBeers</a:t>
            </a:r>
            <a:r>
              <a:rPr lang="en-US" sz="2000" b="1" dirty="0">
                <a:latin typeface="Consolas" panose="020B0609020204030204" pitchFamily="49" charset="0"/>
              </a:rPr>
              <a:t>(</a:t>
            </a:r>
            <a:r>
              <a:rPr lang="en-US" sz="2000" b="1" dirty="0" err="1">
                <a:latin typeface="Consolas" panose="020B0609020204030204" pitchFamily="49" charset="0"/>
              </a:rPr>
              <a:t>getAllBeersRequest</a:t>
            </a:r>
            <a:r>
              <a:rPr lang="en-US" sz="2000" b="1" dirty="0">
                <a:latin typeface="Consolas" panose="020B0609020204030204" pitchFamily="49" charset="0"/>
              </a:rPr>
              <a:t>):</a:t>
            </a:r>
          </a:p>
          <a:p>
            <a:r>
              <a:rPr lang="en-US" sz="2000" b="1" dirty="0">
                <a:latin typeface="Consolas" panose="020B0609020204030204" pitchFamily="49" charset="0"/>
              </a:rPr>
              <a:t>      …</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a:solidFill>
                  <a:srgbClr val="0000E1"/>
                </a:solidFill>
                <a:latin typeface="Consolas" panose="020B0609020204030204" pitchFamily="49" charset="0"/>
              </a:rPr>
              <a:t>catch</a:t>
            </a:r>
            <a:r>
              <a:rPr lang="en-US" sz="2000" b="1" dirty="0">
                <a:latin typeface="Consolas" panose="020B0609020204030204" pitchFamily="49" charset="0"/>
              </a:rPr>
              <a:t>(</a:t>
            </a:r>
            <a:r>
              <a:rPr lang="en-US" sz="2000" b="1" dirty="0">
                <a:solidFill>
                  <a:srgbClr val="007456"/>
                </a:solidFill>
                <a:latin typeface="Consolas" panose="020B0609020204030204" pitchFamily="49" charset="0"/>
              </a:rPr>
              <a:t>Exception</a:t>
            </a:r>
            <a:r>
              <a:rPr lang="en-US" sz="2000" b="1" dirty="0">
                <a:latin typeface="Consolas" panose="020B0609020204030204" pitchFamily="49" charset="0"/>
              </a:rPr>
              <a:t> ex)</a:t>
            </a:r>
          </a:p>
          <a:p>
            <a:r>
              <a:rPr lang="en-US" sz="2000" b="1" dirty="0">
                <a:latin typeface="Consolas" panose="020B0609020204030204" pitchFamily="49" charset="0"/>
              </a:rPr>
              <a:t>   {</a:t>
            </a:r>
          </a:p>
          <a:p>
            <a:r>
              <a:rPr lang="en-US" sz="2000" b="1" dirty="0">
                <a:latin typeface="Consolas" panose="020B0609020204030204" pitchFamily="49" charset="0"/>
              </a:rPr>
              <a:t>      …</a:t>
            </a:r>
          </a:p>
          <a:p>
            <a:r>
              <a:rPr lang="en-US" sz="2000" b="1" dirty="0">
                <a:latin typeface="Consolas" panose="020B0609020204030204" pitchFamily="49" charset="0"/>
              </a:rPr>
              <a:t>   }</a:t>
            </a:r>
          </a:p>
          <a:p>
            <a:r>
              <a:rPr lang="en-US" sz="2000" b="1" dirty="0">
                <a:latin typeface="Consolas" panose="020B0609020204030204" pitchFamily="49" charset="0"/>
              </a:rPr>
              <a:t>}</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107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42583F4-0432-4B24-8C36-A89CE5DBD7F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66520" y="689453"/>
            <a:ext cx="10055781" cy="3032756"/>
          </a:xfrm>
          <a:ln>
            <a:noFill/>
          </a:ln>
        </p:spPr>
        <p:txBody>
          <a:bodyPr>
            <a:normAutofit/>
          </a:bodyPr>
          <a:lstStyle/>
          <a:p>
            <a:pPr algn="l"/>
            <a:r>
              <a:rPr lang="en-US" sz="8000" dirty="0">
                <a:solidFill>
                  <a:schemeClr val="tx1">
                    <a:lumMod val="75000"/>
                    <a:lumOff val="25000"/>
                  </a:schemeClr>
                </a:solidFill>
              </a:rPr>
              <a:t>Coding Strategies</a:t>
            </a:r>
          </a:p>
        </p:txBody>
      </p:sp>
      <p:pic>
        <p:nvPicPr>
          <p:cNvPr id="5" name="Picture 4">
            <a:extLst>
              <a:ext uri="{FF2B5EF4-FFF2-40B4-BE49-F238E27FC236}">
                <a16:creationId xmlns:a16="http://schemas.microsoft.com/office/drawing/2014/main" id="{85CB3467-6D1D-4573-B48B-48C450014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4" name="Straight Connector 3">
            <a:extLst>
              <a:ext uri="{FF2B5EF4-FFF2-40B4-BE49-F238E27FC236}">
                <a16:creationId xmlns:a16="http://schemas.microsoft.com/office/drawing/2014/main" id="{CEABC43A-7E2F-4302-B7AA-DE994C02EFB1}"/>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0FB806-1E06-4200-8927-1BC8F7E09658}"/>
              </a:ext>
            </a:extLst>
          </p:cNvPr>
          <p:cNvCxnSpPr>
            <a:cxnSpLocks/>
          </p:cNvCxnSpPr>
          <p:nvPr/>
        </p:nvCxnSpPr>
        <p:spPr>
          <a:xfrm>
            <a:off x="1066520" y="3886200"/>
            <a:ext cx="1005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65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0FB7B-53D6-4C35-9A43-E23E3E557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111" y="152400"/>
            <a:ext cx="8610600" cy="5734794"/>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12C26072-9517-4F71-AC96-BA3F3A48FA7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776E665-E553-46BF-9F80-98E72495E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B648E6CE-4A60-48A1-BCF0-B2C1633F6FE4}"/>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675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248083" y="304800"/>
            <a:ext cx="9692657"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9581842" cy="3970318"/>
          </a:xfrm>
          <a:prstGeom prst="rect">
            <a:avLst/>
          </a:prstGeom>
          <a:noFill/>
        </p:spPr>
        <p:txBody>
          <a:bodyPr wrap="square" rtlCol="0">
            <a:spAutoFit/>
          </a:bodyPr>
          <a:lstStyle/>
          <a:p>
            <a:r>
              <a:rPr lang="en-US" sz="2800" b="1" dirty="0">
                <a:latin typeface="Consolas" panose="020B0609020204030204" pitchFamily="49" charset="0"/>
              </a:rPr>
              <a:t> </a:t>
            </a:r>
          </a:p>
          <a:p>
            <a:r>
              <a:rPr lang="en-US" sz="2800" b="1" dirty="0">
                <a:solidFill>
                  <a:srgbClr val="0000E1"/>
                </a:solidFill>
                <a:latin typeface="Consolas" panose="020B0609020204030204" pitchFamily="49" charset="0"/>
              </a:rPr>
              <a:t> public</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interface</a:t>
            </a:r>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IBeerServices</a:t>
            </a:r>
            <a:endParaRPr lang="en-US" sz="2800" b="1" dirty="0">
              <a:solidFill>
                <a:srgbClr val="007456"/>
              </a:solidFill>
              <a:latin typeface="Consolas" panose="020B0609020204030204" pitchFamily="49" charset="0"/>
            </a:endParaRPr>
          </a:p>
          <a:p>
            <a:r>
              <a:rPr lang="en-US" sz="2800" b="1" dirty="0">
                <a:latin typeface="Consolas" panose="020B0609020204030204" pitchFamily="49" charset="0"/>
              </a:rPr>
              <a:t> {</a:t>
            </a:r>
          </a:p>
          <a:p>
            <a:r>
              <a:rPr lang="en-US" sz="2800" b="1" dirty="0">
                <a:solidFill>
                  <a:srgbClr val="007456"/>
                </a:solidFill>
                <a:latin typeface="Consolas" panose="020B0609020204030204" pitchFamily="49" charset="0"/>
              </a:rPr>
              <a:t>    </a:t>
            </a:r>
            <a:r>
              <a:rPr lang="en-US" sz="2800" b="1" dirty="0" err="1">
                <a:solidFill>
                  <a:srgbClr val="007456"/>
                </a:solidFill>
                <a:latin typeface="Consolas" panose="020B0609020204030204" pitchFamily="49" charset="0"/>
              </a:rPr>
              <a:t>BeersResponse</a:t>
            </a:r>
            <a:r>
              <a:rPr lang="en-US" sz="2800" b="1" dirty="0">
                <a:latin typeface="Consolas" panose="020B0609020204030204" pitchFamily="49" charset="0"/>
              </a:rPr>
              <a:t> </a:t>
            </a:r>
            <a:r>
              <a:rPr lang="en-US" sz="2800" b="1" dirty="0" err="1">
                <a:latin typeface="Consolas" panose="020B0609020204030204" pitchFamily="49" charset="0"/>
              </a:rPr>
              <a:t>GetBeers</a:t>
            </a:r>
            <a:r>
              <a:rPr lang="en-US" sz="2800" b="1" dirty="0">
                <a:latin typeface="Consolas" panose="020B0609020204030204" pitchFamily="49" charset="0"/>
              </a:rPr>
              <a:t>();</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a:t>
            </a:r>
            <a:r>
              <a:rPr lang="en-US" sz="2800" b="1" dirty="0" err="1">
                <a:latin typeface="Consolas" panose="020B0609020204030204" pitchFamily="49" charset="0"/>
              </a:rPr>
              <a:t>GetBeer</a:t>
            </a:r>
            <a:r>
              <a:rPr lang="en-US" sz="2800" b="1" dirty="0">
                <a:latin typeface="Consolas" panose="020B0609020204030204" pitchFamily="49" charset="0"/>
              </a:rPr>
              <a:t>(</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a:t>
            </a:r>
            <a:r>
              <a:rPr lang="en-US" sz="2800" b="1" dirty="0" err="1">
                <a:latin typeface="Consolas" panose="020B0609020204030204" pitchFamily="49" charset="0"/>
              </a:rPr>
              <a:t>AddBeer</a:t>
            </a:r>
            <a:r>
              <a:rPr lang="en-US" sz="2800" b="1" dirty="0">
                <a:latin typeface="Consolas" panose="020B0609020204030204" pitchFamily="49" charset="0"/>
              </a:rPr>
              <a:t>(</a:t>
            </a:r>
            <a:r>
              <a:rPr lang="en-US" sz="2800" b="1" dirty="0">
                <a:solidFill>
                  <a:srgbClr val="007456"/>
                </a:solidFill>
                <a:latin typeface="Consolas" panose="020B0609020204030204" pitchFamily="49" charset="0"/>
              </a:rPr>
              <a:t>Beer</a:t>
            </a:r>
            <a:r>
              <a:rPr lang="en-US" sz="2800" b="1" dirty="0">
                <a:latin typeface="Consolas" panose="020B0609020204030204" pitchFamily="49" charset="0"/>
              </a:rPr>
              <a:t> beer);</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a:t>
            </a:r>
            <a:r>
              <a:rPr lang="en-US" sz="2800" b="1" dirty="0" err="1">
                <a:latin typeface="Consolas" panose="020B0609020204030204" pitchFamily="49" charset="0"/>
              </a:rPr>
              <a:t>UpdateBeer</a:t>
            </a:r>
            <a:r>
              <a:rPr lang="en-US" sz="2800" b="1" dirty="0">
                <a:latin typeface="Consolas" panose="020B0609020204030204" pitchFamily="49" charset="0"/>
              </a:rPr>
              <a:t>(</a:t>
            </a:r>
            <a:r>
              <a:rPr lang="en-US" sz="2800" b="1" dirty="0">
                <a:solidFill>
                  <a:srgbClr val="007456"/>
                </a:solidFill>
                <a:latin typeface="Consolas" panose="020B0609020204030204" pitchFamily="49" charset="0"/>
              </a:rPr>
              <a:t>Beer</a:t>
            </a:r>
            <a:r>
              <a:rPr lang="en-US" sz="2800" b="1" dirty="0">
                <a:latin typeface="Consolas" panose="020B0609020204030204" pitchFamily="49" charset="0"/>
              </a:rPr>
              <a:t> beer);</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BaseResponse</a:t>
            </a:r>
            <a:r>
              <a:rPr lang="en-US" sz="2800" b="1" dirty="0">
                <a:latin typeface="Consolas" panose="020B0609020204030204" pitchFamily="49" charset="0"/>
              </a:rPr>
              <a:t> </a:t>
            </a:r>
            <a:r>
              <a:rPr lang="en-US" sz="2800" b="1" dirty="0" err="1">
                <a:latin typeface="Consolas" panose="020B0609020204030204" pitchFamily="49" charset="0"/>
              </a:rPr>
              <a:t>DeleteBeer</a:t>
            </a:r>
            <a:r>
              <a:rPr lang="en-US" sz="2800" b="1" dirty="0">
                <a:latin typeface="Consolas" panose="020B0609020204030204" pitchFamily="49" charset="0"/>
              </a:rPr>
              <a:t>(</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Tree>
    <p:extLst>
      <p:ext uri="{BB962C8B-B14F-4D97-AF65-F5344CB8AC3E}">
        <p14:creationId xmlns:p14="http://schemas.microsoft.com/office/powerpoint/2010/main" val="4254047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 y="304800"/>
            <a:ext cx="12188824"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9581842" cy="3970318"/>
          </a:xfrm>
          <a:prstGeom prst="rect">
            <a:avLst/>
          </a:prstGeom>
          <a:noFill/>
        </p:spPr>
        <p:txBody>
          <a:bodyPr wrap="square" rtlCol="0">
            <a:spAutoFit/>
          </a:bodyPr>
          <a:lstStyle/>
          <a:p>
            <a:r>
              <a:rPr lang="en-US" sz="2800" b="1" dirty="0">
                <a:latin typeface="Consolas" panose="020B0609020204030204" pitchFamily="49" charset="0"/>
              </a:rPr>
              <a:t> </a:t>
            </a:r>
          </a:p>
          <a:p>
            <a:r>
              <a:rPr lang="en-US" sz="2800" b="1" dirty="0">
                <a:solidFill>
                  <a:srgbClr val="0000E1"/>
                </a:solidFill>
                <a:latin typeface="Consolas" panose="020B0609020204030204" pitchFamily="49" charset="0"/>
              </a:rPr>
              <a:t> public</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interface</a:t>
            </a:r>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IBeerServices</a:t>
            </a:r>
            <a:endParaRPr lang="en-US" sz="2800" b="1" dirty="0">
              <a:solidFill>
                <a:srgbClr val="007456"/>
              </a:solidFill>
              <a:latin typeface="Consolas" panose="020B0609020204030204" pitchFamily="49" charset="0"/>
            </a:endParaRPr>
          </a:p>
          <a:p>
            <a:r>
              <a:rPr lang="en-US" sz="2800" b="1" dirty="0">
                <a:latin typeface="Consolas" panose="020B0609020204030204" pitchFamily="49" charset="0"/>
              </a:rPr>
              <a:t> {</a:t>
            </a:r>
          </a:p>
          <a:p>
            <a:r>
              <a:rPr lang="en-US" sz="2800" b="1" dirty="0">
                <a:solidFill>
                  <a:srgbClr val="007456"/>
                </a:solidFill>
                <a:latin typeface="Consolas" panose="020B0609020204030204" pitchFamily="49" charset="0"/>
              </a:rPr>
              <a:t>    </a:t>
            </a:r>
            <a:r>
              <a:rPr lang="en-US" sz="2800" b="1" dirty="0" err="1">
                <a:solidFill>
                  <a:srgbClr val="007456"/>
                </a:solidFill>
                <a:latin typeface="Consolas" panose="020B0609020204030204" pitchFamily="49" charset="0"/>
              </a:rPr>
              <a:t>BeersResponse</a:t>
            </a:r>
            <a:r>
              <a:rPr lang="en-US" sz="2800" b="1" dirty="0">
                <a:latin typeface="Consolas" panose="020B0609020204030204" pitchFamily="49" charset="0"/>
              </a:rPr>
              <a:t> </a:t>
            </a:r>
            <a:r>
              <a:rPr lang="en-US" sz="2800" b="1" dirty="0" err="1">
                <a:latin typeface="Consolas" panose="020B0609020204030204" pitchFamily="49" charset="0"/>
              </a:rPr>
              <a:t>GetBeers</a:t>
            </a:r>
            <a:r>
              <a:rPr lang="en-US" sz="2800" b="1" dirty="0">
                <a:latin typeface="Consolas" panose="020B0609020204030204" pitchFamily="49" charset="0"/>
              </a:rPr>
              <a:t>();</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a:t>
            </a:r>
            <a:r>
              <a:rPr lang="en-US" sz="2800" b="1" dirty="0" err="1">
                <a:latin typeface="Consolas" panose="020B0609020204030204" pitchFamily="49" charset="0"/>
              </a:rPr>
              <a:t>GetBeer</a:t>
            </a:r>
            <a:r>
              <a:rPr lang="en-US" sz="2800" b="1" dirty="0">
                <a:latin typeface="Consolas" panose="020B0609020204030204" pitchFamily="49" charset="0"/>
              </a:rPr>
              <a:t>(</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a:t>
            </a:r>
            <a:r>
              <a:rPr lang="en-US" sz="2800" b="1" dirty="0" err="1">
                <a:latin typeface="Consolas" panose="020B0609020204030204" pitchFamily="49" charset="0"/>
              </a:rPr>
              <a:t>AddBeer</a:t>
            </a:r>
            <a:r>
              <a:rPr lang="en-US" sz="2800" b="1" dirty="0">
                <a:latin typeface="Consolas" panose="020B0609020204030204" pitchFamily="49" charset="0"/>
              </a:rPr>
              <a:t>(</a:t>
            </a:r>
            <a:r>
              <a:rPr lang="en-US" sz="2800" b="1" dirty="0">
                <a:solidFill>
                  <a:srgbClr val="007456"/>
                </a:solidFill>
                <a:latin typeface="Consolas" panose="020B0609020204030204" pitchFamily="49" charset="0"/>
              </a:rPr>
              <a:t>Beer</a:t>
            </a:r>
            <a:r>
              <a:rPr lang="en-US" sz="2800" b="1" dirty="0">
                <a:latin typeface="Consolas" panose="020B0609020204030204" pitchFamily="49" charset="0"/>
              </a:rPr>
              <a:t> beer);</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a:t>
            </a:r>
            <a:r>
              <a:rPr lang="en-US" sz="2800" b="1" dirty="0" err="1">
                <a:latin typeface="Consolas" panose="020B0609020204030204" pitchFamily="49" charset="0"/>
              </a:rPr>
              <a:t>UpdateBeer</a:t>
            </a:r>
            <a:r>
              <a:rPr lang="en-US" sz="2800" b="1" dirty="0">
                <a:latin typeface="Consolas" panose="020B0609020204030204" pitchFamily="49" charset="0"/>
              </a:rPr>
              <a:t>(</a:t>
            </a:r>
            <a:r>
              <a:rPr lang="en-US" sz="2800" b="1" dirty="0">
                <a:solidFill>
                  <a:srgbClr val="007456"/>
                </a:solidFill>
                <a:latin typeface="Consolas" panose="020B0609020204030204" pitchFamily="49" charset="0"/>
              </a:rPr>
              <a:t>Beer</a:t>
            </a:r>
            <a:r>
              <a:rPr lang="en-US" sz="2800" b="1" dirty="0">
                <a:latin typeface="Consolas" panose="020B0609020204030204" pitchFamily="49" charset="0"/>
              </a:rPr>
              <a:t> beer);</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BaseResponse</a:t>
            </a:r>
            <a:r>
              <a:rPr lang="en-US" sz="2800" b="1" dirty="0">
                <a:latin typeface="Consolas" panose="020B0609020204030204" pitchFamily="49" charset="0"/>
              </a:rPr>
              <a:t> </a:t>
            </a:r>
            <a:r>
              <a:rPr lang="en-US" sz="2800" b="1" dirty="0" err="1">
                <a:latin typeface="Consolas" panose="020B0609020204030204" pitchFamily="49" charset="0"/>
              </a:rPr>
              <a:t>DeleteBeer</a:t>
            </a:r>
            <a:r>
              <a:rPr lang="en-US" sz="2800" b="1" dirty="0">
                <a:latin typeface="Consolas" panose="020B0609020204030204" pitchFamily="49" charset="0"/>
              </a:rPr>
              <a:t>(</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908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 y="0"/>
            <a:ext cx="12188824" cy="6160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9581842" cy="3970318"/>
          </a:xfrm>
          <a:prstGeom prst="rect">
            <a:avLst/>
          </a:prstGeom>
          <a:noFill/>
        </p:spPr>
        <p:txBody>
          <a:bodyPr wrap="square" rtlCol="0">
            <a:spAutoFit/>
          </a:bodyPr>
          <a:lstStyle/>
          <a:p>
            <a:r>
              <a:rPr lang="en-US" sz="2800" b="1" dirty="0">
                <a:latin typeface="Consolas" panose="020B0609020204030204" pitchFamily="49" charset="0"/>
              </a:rPr>
              <a:t> </a:t>
            </a:r>
          </a:p>
          <a:p>
            <a:r>
              <a:rPr lang="en-US" sz="2800" b="1" dirty="0">
                <a:solidFill>
                  <a:srgbClr val="0000E1"/>
                </a:solidFill>
                <a:latin typeface="Consolas" panose="020B0609020204030204" pitchFamily="49" charset="0"/>
              </a:rPr>
              <a:t> public</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interface</a:t>
            </a:r>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IBeerServices</a:t>
            </a:r>
            <a:endParaRPr lang="en-US" sz="2800" b="1" dirty="0">
              <a:solidFill>
                <a:srgbClr val="007456"/>
              </a:solidFill>
              <a:latin typeface="Consolas" panose="020B0609020204030204" pitchFamily="49" charset="0"/>
            </a:endParaRPr>
          </a:p>
          <a:p>
            <a:r>
              <a:rPr lang="en-US" sz="2800" b="1" dirty="0">
                <a:latin typeface="Consolas" panose="020B0609020204030204" pitchFamily="49" charset="0"/>
              </a:rPr>
              <a:t> {</a:t>
            </a:r>
          </a:p>
          <a:p>
            <a:r>
              <a:rPr lang="en-US" sz="2800" b="1" dirty="0">
                <a:solidFill>
                  <a:srgbClr val="007456"/>
                </a:solidFill>
                <a:latin typeface="Consolas" panose="020B0609020204030204" pitchFamily="49" charset="0"/>
              </a:rPr>
              <a:t>    </a:t>
            </a:r>
            <a:r>
              <a:rPr lang="en-US" sz="2800" b="1" dirty="0" err="1">
                <a:solidFill>
                  <a:srgbClr val="007456"/>
                </a:solidFill>
                <a:latin typeface="Consolas" panose="020B0609020204030204" pitchFamily="49" charset="0"/>
              </a:rPr>
              <a:t>BeersResponse</a:t>
            </a:r>
            <a:r>
              <a:rPr lang="en-US" sz="2800" b="1" dirty="0">
                <a:latin typeface="Consolas" panose="020B0609020204030204" pitchFamily="49" charset="0"/>
              </a:rPr>
              <a:t> </a:t>
            </a:r>
            <a:r>
              <a:rPr lang="en-US" sz="2800" b="1" dirty="0" err="1">
                <a:latin typeface="Consolas" panose="020B0609020204030204" pitchFamily="49" charset="0"/>
              </a:rPr>
              <a:t>GetBeers</a:t>
            </a:r>
            <a:r>
              <a:rPr lang="en-US" sz="2800" b="1" dirty="0">
                <a:latin typeface="Consolas" panose="020B0609020204030204" pitchFamily="49" charset="0"/>
              </a:rPr>
              <a:t>();</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a:t>
            </a:r>
            <a:r>
              <a:rPr lang="en-US" sz="2800" b="1" dirty="0" err="1">
                <a:latin typeface="Consolas" panose="020B0609020204030204" pitchFamily="49" charset="0"/>
              </a:rPr>
              <a:t>GetBeer</a:t>
            </a:r>
            <a:r>
              <a:rPr lang="en-US" sz="2800" b="1" dirty="0">
                <a:latin typeface="Consolas" panose="020B0609020204030204" pitchFamily="49" charset="0"/>
              </a:rPr>
              <a:t>(</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a:t>
            </a:r>
            <a:r>
              <a:rPr lang="en-US" sz="2800" b="1" dirty="0" err="1">
                <a:latin typeface="Consolas" panose="020B0609020204030204" pitchFamily="49" charset="0"/>
              </a:rPr>
              <a:t>AddBeer</a:t>
            </a:r>
            <a:r>
              <a:rPr lang="en-US" sz="2800" b="1" dirty="0">
                <a:latin typeface="Consolas" panose="020B0609020204030204" pitchFamily="49" charset="0"/>
              </a:rPr>
              <a:t>(</a:t>
            </a:r>
            <a:r>
              <a:rPr lang="en-US" sz="2800" b="1" dirty="0">
                <a:solidFill>
                  <a:srgbClr val="007456"/>
                </a:solidFill>
                <a:latin typeface="Consolas" panose="020B0609020204030204" pitchFamily="49" charset="0"/>
              </a:rPr>
              <a:t>Beer</a:t>
            </a:r>
            <a:r>
              <a:rPr lang="en-US" sz="2800" b="1" dirty="0">
                <a:latin typeface="Consolas" panose="020B0609020204030204" pitchFamily="49" charset="0"/>
              </a:rPr>
              <a:t> beer);</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a:t>
            </a:r>
            <a:r>
              <a:rPr lang="en-US" sz="2800" b="1" dirty="0" err="1">
                <a:latin typeface="Consolas" panose="020B0609020204030204" pitchFamily="49" charset="0"/>
              </a:rPr>
              <a:t>UpdateBeer</a:t>
            </a:r>
            <a:r>
              <a:rPr lang="en-US" sz="2800" b="1" dirty="0">
                <a:latin typeface="Consolas" panose="020B0609020204030204" pitchFamily="49" charset="0"/>
              </a:rPr>
              <a:t>(</a:t>
            </a:r>
            <a:r>
              <a:rPr lang="en-US" sz="2800" b="1" dirty="0">
                <a:solidFill>
                  <a:srgbClr val="007456"/>
                </a:solidFill>
                <a:latin typeface="Consolas" panose="020B0609020204030204" pitchFamily="49" charset="0"/>
              </a:rPr>
              <a:t>Beer</a:t>
            </a:r>
            <a:r>
              <a:rPr lang="en-US" sz="2800" b="1" dirty="0">
                <a:latin typeface="Consolas" panose="020B0609020204030204" pitchFamily="49" charset="0"/>
              </a:rPr>
              <a:t> beer);</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BaseResponse</a:t>
            </a:r>
            <a:r>
              <a:rPr lang="en-US" sz="2800" b="1" dirty="0">
                <a:latin typeface="Consolas" panose="020B0609020204030204" pitchFamily="49" charset="0"/>
              </a:rPr>
              <a:t> </a:t>
            </a:r>
            <a:r>
              <a:rPr lang="en-US" sz="2800" b="1" dirty="0" err="1">
                <a:latin typeface="Consolas" panose="020B0609020204030204" pitchFamily="49" charset="0"/>
              </a:rPr>
              <a:t>DeleteBeer</a:t>
            </a:r>
            <a:r>
              <a:rPr lang="en-US" sz="2800" b="1" dirty="0">
                <a:latin typeface="Consolas" panose="020B0609020204030204" pitchFamily="49" charset="0"/>
              </a:rPr>
              <a:t>(</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71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9581842" cy="4832092"/>
          </a:xfrm>
          <a:prstGeom prst="rect">
            <a:avLst/>
          </a:prstGeom>
          <a:noFill/>
        </p:spPr>
        <p:txBody>
          <a:bodyPr wrap="square" rtlCol="0">
            <a:spAutoFit/>
          </a:bodyPr>
          <a:lstStyle/>
          <a:p>
            <a:r>
              <a:rPr lang="en-US" sz="2800" b="1" dirty="0">
                <a:solidFill>
                  <a:srgbClr val="0000E1"/>
                </a:solidFill>
                <a:latin typeface="Consolas" panose="020B0609020204030204" pitchFamily="49" charset="0"/>
              </a:rPr>
              <a:t> </a:t>
            </a:r>
          </a:p>
          <a:p>
            <a:r>
              <a:rPr lang="en-US" sz="2800" b="1" dirty="0">
                <a:solidFill>
                  <a:srgbClr val="0000E1"/>
                </a:solidFill>
                <a:latin typeface="Consolas" panose="020B0609020204030204" pitchFamily="49" charset="0"/>
              </a:rPr>
              <a:t> public class</a:t>
            </a:r>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BeersResponse</a:t>
            </a:r>
            <a:r>
              <a:rPr lang="en-US" sz="2800" b="1" dirty="0">
                <a:latin typeface="Consolas" panose="020B0609020204030204" pitchFamily="49" charset="0"/>
              </a:rPr>
              <a:t> : </a:t>
            </a:r>
            <a:r>
              <a:rPr lang="en-US" sz="2800" b="1" dirty="0" err="1">
                <a:solidFill>
                  <a:srgbClr val="007456"/>
                </a:solidFill>
                <a:latin typeface="Consolas" panose="020B0609020204030204" pitchFamily="49" charset="0"/>
              </a:rPr>
              <a:t>BaseResponse</a:t>
            </a:r>
            <a:endParaRPr lang="en-US" sz="2800" b="1" dirty="0">
              <a:solidFill>
                <a:srgbClr val="007456"/>
              </a:solidFill>
              <a:latin typeface="Consolas" panose="020B0609020204030204" pitchFamily="49" charset="0"/>
            </a:endParaRPr>
          </a:p>
          <a:p>
            <a:r>
              <a:rPr lang="en-US" sz="2800" b="1" dirty="0">
                <a:latin typeface="Consolas" panose="020B0609020204030204" pitchFamily="49" charset="0"/>
              </a:rPr>
              <a:t> {</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public List&lt;</a:t>
            </a:r>
            <a:r>
              <a:rPr lang="en-US" sz="2800" b="1" dirty="0">
                <a:solidFill>
                  <a:srgbClr val="007456"/>
                </a:solidFill>
                <a:latin typeface="Consolas" panose="020B0609020204030204" pitchFamily="49" charset="0"/>
              </a:rPr>
              <a:t>Beer</a:t>
            </a:r>
            <a:r>
              <a:rPr lang="en-US" sz="2800" b="1" dirty="0">
                <a:solidFill>
                  <a:srgbClr val="0000E1"/>
                </a:solidFill>
                <a:latin typeface="Consolas" panose="020B0609020204030204" pitchFamily="49" charset="0"/>
              </a:rPr>
              <a:t>&gt;</a:t>
            </a:r>
            <a:r>
              <a:rPr lang="en-US" sz="2800" b="1" dirty="0">
                <a:solidFill>
                  <a:srgbClr val="007456"/>
                </a:solidFill>
                <a:latin typeface="Consolas" panose="020B0609020204030204" pitchFamily="49" charset="0"/>
              </a:rPr>
              <a:t> Beers</a:t>
            </a:r>
            <a:r>
              <a:rPr lang="en-US" sz="2800" b="1" dirty="0">
                <a:latin typeface="Consolas" panose="020B0609020204030204" pitchFamily="49" charset="0"/>
              </a:rPr>
              <a:t> { </a:t>
            </a:r>
            <a:r>
              <a:rPr lang="en-US" sz="2800" b="1" dirty="0">
                <a:solidFill>
                  <a:srgbClr val="0000E1"/>
                </a:solidFill>
                <a:latin typeface="Consolas" panose="020B0609020204030204" pitchFamily="49" charset="0"/>
              </a:rPr>
              <a:t>get</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set</a:t>
            </a:r>
            <a:r>
              <a:rPr lang="en-US" sz="2800" b="1" dirty="0">
                <a:latin typeface="Consolas" panose="020B0609020204030204" pitchFamily="49" charset="0"/>
              </a:rPr>
              <a:t>; }</a:t>
            </a:r>
          </a:p>
          <a:p>
            <a:r>
              <a:rPr lang="en-US" sz="2800" b="1" dirty="0">
                <a:latin typeface="Consolas" panose="020B0609020204030204" pitchFamily="49" charset="0"/>
              </a:rPr>
              <a:t> }</a:t>
            </a:r>
          </a:p>
          <a:p>
            <a:endParaRPr lang="en-US" sz="2800" b="1" dirty="0">
              <a:latin typeface="Consolas" panose="020B0609020204030204" pitchFamily="49" charset="0"/>
            </a:endParaRPr>
          </a:p>
          <a:p>
            <a:r>
              <a:rPr lang="en-US" sz="2800" b="1" dirty="0">
                <a:solidFill>
                  <a:srgbClr val="0000E1"/>
                </a:solidFill>
                <a:latin typeface="Consolas" panose="020B0609020204030204" pitchFamily="49" charset="0"/>
              </a:rPr>
              <a:t> public class </a:t>
            </a:r>
            <a:r>
              <a:rPr lang="en-US" sz="2800" b="1" dirty="0" err="1">
                <a:solidFill>
                  <a:srgbClr val="007456"/>
                </a:solidFill>
                <a:latin typeface="Consolas" panose="020B0609020204030204" pitchFamily="49" charset="0"/>
              </a:rPr>
              <a:t>BaseResponse</a:t>
            </a:r>
            <a:endParaRPr lang="en-US" sz="2800" b="1" dirty="0">
              <a:solidFill>
                <a:srgbClr val="007456"/>
              </a:solidFill>
              <a:latin typeface="Consolas" panose="020B0609020204030204" pitchFamily="49" charset="0"/>
            </a:endParaRPr>
          </a:p>
          <a:p>
            <a:r>
              <a:rPr lang="en-US" sz="2800" b="1" dirty="0">
                <a:latin typeface="Consolas" panose="020B0609020204030204" pitchFamily="49" charset="0"/>
              </a:rPr>
              <a:t> {</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public bool </a:t>
            </a:r>
            <a:r>
              <a:rPr lang="en-US" sz="2800" b="1" dirty="0">
                <a:latin typeface="Consolas" panose="020B0609020204030204" pitchFamily="49" charset="0"/>
              </a:rPr>
              <a:t>Success { </a:t>
            </a:r>
            <a:r>
              <a:rPr lang="en-US" sz="2800" b="1" dirty="0">
                <a:solidFill>
                  <a:srgbClr val="0000E1"/>
                </a:solidFill>
                <a:latin typeface="Consolas" panose="020B0609020204030204" pitchFamily="49" charset="0"/>
              </a:rPr>
              <a:t>get</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set</a:t>
            </a:r>
            <a:r>
              <a:rPr lang="en-US" sz="2800" b="1" dirty="0">
                <a:latin typeface="Consolas" panose="020B0609020204030204" pitchFamily="49" charset="0"/>
              </a:rPr>
              <a:t>; }</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public</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Message { </a:t>
            </a:r>
            <a:r>
              <a:rPr lang="en-US" sz="2800" b="1" dirty="0">
                <a:solidFill>
                  <a:srgbClr val="0000E1"/>
                </a:solidFill>
                <a:latin typeface="Consolas" panose="020B0609020204030204" pitchFamily="49" charset="0"/>
              </a:rPr>
              <a:t>get</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set</a:t>
            </a:r>
            <a:r>
              <a:rPr lang="en-US" sz="2800" b="1" dirty="0">
                <a:latin typeface="Consolas" panose="020B0609020204030204" pitchFamily="49" charset="0"/>
              </a:rPr>
              <a:t>; }</a:t>
            </a:r>
          </a:p>
          <a:p>
            <a:r>
              <a:rPr lang="en-US" sz="2800" b="1" dirty="0">
                <a:latin typeface="Consolas" panose="020B0609020204030204" pitchFamily="49" charset="0"/>
              </a:rPr>
              <a:t> }</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0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5" name="Rectangle 4">
            <a:extLst>
              <a:ext uri="{FF2B5EF4-FFF2-40B4-BE49-F238E27FC236}">
                <a16:creationId xmlns:a16="http://schemas.microsoft.com/office/drawing/2014/main" id="{C5DD4FCB-4262-49B1-893F-7798BD28ACC2}"/>
              </a:ext>
            </a:extLst>
          </p:cNvPr>
          <p:cNvSpPr/>
          <p:nvPr/>
        </p:nvSpPr>
        <p:spPr>
          <a:xfrm>
            <a:off x="1248083" y="304800"/>
            <a:ext cx="9692657"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68A973-3B30-482E-AEC1-EF729B1A6664}"/>
              </a:ext>
            </a:extLst>
          </p:cNvPr>
          <p:cNvSpPr txBox="1"/>
          <p:nvPr/>
        </p:nvSpPr>
        <p:spPr>
          <a:xfrm>
            <a:off x="1236970" y="304800"/>
            <a:ext cx="9581842" cy="4832092"/>
          </a:xfrm>
          <a:prstGeom prst="rect">
            <a:avLst/>
          </a:prstGeom>
          <a:noFill/>
        </p:spPr>
        <p:txBody>
          <a:bodyPr wrap="square" rtlCol="0">
            <a:spAutoFit/>
          </a:bodyPr>
          <a:lstStyle/>
          <a:p>
            <a:r>
              <a:rPr lang="en-US" sz="2800" b="1" dirty="0">
                <a:solidFill>
                  <a:srgbClr val="0000E1"/>
                </a:solidFill>
                <a:latin typeface="Consolas" panose="020B0609020204030204" pitchFamily="49" charset="0"/>
              </a:rPr>
              <a:t> </a:t>
            </a:r>
          </a:p>
          <a:p>
            <a:r>
              <a:rPr lang="en-US" sz="2800" b="1" dirty="0">
                <a:solidFill>
                  <a:srgbClr val="0000E1"/>
                </a:solidFill>
                <a:latin typeface="Consolas" panose="020B0609020204030204" pitchFamily="49" charset="0"/>
              </a:rPr>
              <a:t> public class</a:t>
            </a:r>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BeerResponse</a:t>
            </a:r>
            <a:r>
              <a:rPr lang="en-US" sz="2800" b="1" dirty="0">
                <a:latin typeface="Consolas" panose="020B0609020204030204" pitchFamily="49" charset="0"/>
              </a:rPr>
              <a:t> : </a:t>
            </a:r>
            <a:r>
              <a:rPr lang="en-US" sz="2800" b="1" dirty="0" err="1">
                <a:solidFill>
                  <a:srgbClr val="007456"/>
                </a:solidFill>
                <a:latin typeface="Consolas" panose="020B0609020204030204" pitchFamily="49" charset="0"/>
              </a:rPr>
              <a:t>BaseResponse</a:t>
            </a:r>
            <a:endParaRPr lang="en-US" sz="2800" b="1" dirty="0">
              <a:solidFill>
                <a:srgbClr val="007456"/>
              </a:solidFill>
              <a:latin typeface="Consolas" panose="020B0609020204030204" pitchFamily="49" charset="0"/>
            </a:endParaRPr>
          </a:p>
          <a:p>
            <a:r>
              <a:rPr lang="en-US" sz="2800" b="1" dirty="0">
                <a:latin typeface="Consolas" panose="020B0609020204030204" pitchFamily="49" charset="0"/>
              </a:rPr>
              <a:t> {</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public List&lt;</a:t>
            </a:r>
            <a:r>
              <a:rPr lang="en-US" sz="2800" b="1" dirty="0">
                <a:solidFill>
                  <a:srgbClr val="007456"/>
                </a:solidFill>
                <a:latin typeface="Consolas" panose="020B0609020204030204" pitchFamily="49" charset="0"/>
              </a:rPr>
              <a:t>Beer</a:t>
            </a:r>
            <a:r>
              <a:rPr lang="en-US" sz="2800" b="1" dirty="0">
                <a:solidFill>
                  <a:srgbClr val="0000E1"/>
                </a:solidFill>
                <a:latin typeface="Consolas" panose="020B0609020204030204" pitchFamily="49" charset="0"/>
              </a:rPr>
              <a:t>&gt;</a:t>
            </a:r>
            <a:r>
              <a:rPr lang="en-US" sz="2800" b="1" dirty="0">
                <a:solidFill>
                  <a:srgbClr val="007456"/>
                </a:solidFill>
                <a:latin typeface="Consolas" panose="020B0609020204030204" pitchFamily="49" charset="0"/>
              </a:rPr>
              <a:t> Beers</a:t>
            </a:r>
            <a:r>
              <a:rPr lang="en-US" sz="2800" b="1" dirty="0">
                <a:latin typeface="Consolas" panose="020B0609020204030204" pitchFamily="49" charset="0"/>
              </a:rPr>
              <a:t> { </a:t>
            </a:r>
            <a:r>
              <a:rPr lang="en-US" sz="2800" b="1" dirty="0">
                <a:solidFill>
                  <a:srgbClr val="0000E1"/>
                </a:solidFill>
                <a:latin typeface="Consolas" panose="020B0609020204030204" pitchFamily="49" charset="0"/>
              </a:rPr>
              <a:t>get</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set</a:t>
            </a:r>
            <a:r>
              <a:rPr lang="en-US" sz="2800" b="1" dirty="0">
                <a:latin typeface="Consolas" panose="020B0609020204030204" pitchFamily="49" charset="0"/>
              </a:rPr>
              <a:t>; }</a:t>
            </a:r>
          </a:p>
          <a:p>
            <a:r>
              <a:rPr lang="en-US" sz="2800" b="1" dirty="0">
                <a:latin typeface="Consolas" panose="020B0609020204030204" pitchFamily="49" charset="0"/>
              </a:rPr>
              <a:t> }</a:t>
            </a:r>
          </a:p>
          <a:p>
            <a:endParaRPr lang="en-US" sz="2800" b="1" dirty="0">
              <a:latin typeface="Consolas" panose="020B0609020204030204" pitchFamily="49" charset="0"/>
            </a:endParaRPr>
          </a:p>
          <a:p>
            <a:r>
              <a:rPr lang="en-US" sz="2800" b="1" dirty="0">
                <a:solidFill>
                  <a:srgbClr val="0000E1"/>
                </a:solidFill>
                <a:latin typeface="Consolas" panose="020B0609020204030204" pitchFamily="49" charset="0"/>
              </a:rPr>
              <a:t> public class </a:t>
            </a:r>
            <a:r>
              <a:rPr lang="en-US" sz="2800" b="1" dirty="0" err="1">
                <a:solidFill>
                  <a:srgbClr val="007456"/>
                </a:solidFill>
                <a:latin typeface="Consolas" panose="020B0609020204030204" pitchFamily="49" charset="0"/>
              </a:rPr>
              <a:t>BaseResponse</a:t>
            </a:r>
            <a:endParaRPr lang="en-US" sz="2800" b="1" dirty="0">
              <a:solidFill>
                <a:srgbClr val="007456"/>
              </a:solidFill>
              <a:latin typeface="Consolas" panose="020B0609020204030204" pitchFamily="49" charset="0"/>
            </a:endParaRPr>
          </a:p>
          <a:p>
            <a:r>
              <a:rPr lang="en-US" sz="2800" b="1" dirty="0">
                <a:latin typeface="Consolas" panose="020B0609020204030204" pitchFamily="49" charset="0"/>
              </a:rPr>
              <a:t> {</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public bool </a:t>
            </a:r>
            <a:r>
              <a:rPr lang="en-US" sz="2800" b="1" dirty="0">
                <a:latin typeface="Consolas" panose="020B0609020204030204" pitchFamily="49" charset="0"/>
              </a:rPr>
              <a:t>Success { </a:t>
            </a:r>
            <a:r>
              <a:rPr lang="en-US" sz="2800" b="1" dirty="0">
                <a:solidFill>
                  <a:srgbClr val="0000E1"/>
                </a:solidFill>
                <a:latin typeface="Consolas" panose="020B0609020204030204" pitchFamily="49" charset="0"/>
              </a:rPr>
              <a:t>get</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set</a:t>
            </a:r>
            <a:r>
              <a:rPr lang="en-US" sz="2800" b="1" dirty="0">
                <a:latin typeface="Consolas" panose="020B0609020204030204" pitchFamily="49" charset="0"/>
              </a:rPr>
              <a:t>; }</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public</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Message { </a:t>
            </a:r>
            <a:r>
              <a:rPr lang="en-US" sz="2800" b="1" dirty="0">
                <a:solidFill>
                  <a:srgbClr val="0000E1"/>
                </a:solidFill>
                <a:latin typeface="Consolas" panose="020B0609020204030204" pitchFamily="49" charset="0"/>
              </a:rPr>
              <a:t>get</a:t>
            </a:r>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set</a:t>
            </a:r>
            <a:r>
              <a:rPr lang="en-US" sz="2800" b="1" dirty="0">
                <a:latin typeface="Consolas" panose="020B0609020204030204" pitchFamily="49" charset="0"/>
              </a:rPr>
              <a:t>; }</a:t>
            </a:r>
          </a:p>
          <a:p>
            <a:r>
              <a:rPr lang="en-US" sz="2800" b="1" dirty="0">
                <a:latin typeface="Consolas" panose="020B0609020204030204" pitchFamily="49" charset="0"/>
              </a:rPr>
              <a:t> }</a:t>
            </a:r>
          </a:p>
        </p:txBody>
      </p:sp>
      <p:sp>
        <p:nvSpPr>
          <p:cNvPr id="3" name="Rectangle 2">
            <a:extLst>
              <a:ext uri="{FF2B5EF4-FFF2-40B4-BE49-F238E27FC236}">
                <a16:creationId xmlns:a16="http://schemas.microsoft.com/office/drawing/2014/main" id="{63D88E71-DDA7-4F57-8B1B-37E59A3527AF}"/>
              </a:ext>
            </a:extLst>
          </p:cNvPr>
          <p:cNvSpPr/>
          <p:nvPr/>
        </p:nvSpPr>
        <p:spPr>
          <a:xfrm>
            <a:off x="1227444" y="304800"/>
            <a:ext cx="9784080" cy="5714999"/>
          </a:xfrm>
          <a:prstGeom prst="rect">
            <a:avLst/>
          </a:prstGeom>
          <a:solidFill>
            <a:schemeClr val="bg2">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C14EB02-B088-416E-A5B0-3D9D0351A850}"/>
              </a:ext>
            </a:extLst>
          </p:cNvPr>
          <p:cNvSpPr/>
          <p:nvPr/>
        </p:nvSpPr>
        <p:spPr>
          <a:xfrm>
            <a:off x="1993392" y="3712464"/>
            <a:ext cx="6705600" cy="533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0000E1"/>
                </a:solidFill>
                <a:latin typeface="Consolas" panose="020B0609020204030204" pitchFamily="49" charset="0"/>
              </a:rPr>
              <a:t>public bool </a:t>
            </a:r>
            <a:r>
              <a:rPr lang="en-US" sz="2800" b="1" dirty="0">
                <a:solidFill>
                  <a:schemeClr val="tx1"/>
                </a:solidFill>
                <a:latin typeface="Consolas" panose="020B0609020204030204" pitchFamily="49" charset="0"/>
              </a:rPr>
              <a:t>Success { </a:t>
            </a:r>
            <a:r>
              <a:rPr lang="en-US" sz="2800" b="1" dirty="0">
                <a:solidFill>
                  <a:srgbClr val="0000E1"/>
                </a:solidFill>
                <a:latin typeface="Consolas" panose="020B0609020204030204" pitchFamily="49" charset="0"/>
              </a:rPr>
              <a:t>get</a:t>
            </a:r>
            <a:r>
              <a:rPr lang="en-US" sz="2800" b="1" dirty="0">
                <a:solidFill>
                  <a:schemeClr val="tx1"/>
                </a:solidFill>
                <a:latin typeface="Consolas" panose="020B0609020204030204" pitchFamily="49" charset="0"/>
              </a:rPr>
              <a:t>; </a:t>
            </a:r>
            <a:r>
              <a:rPr lang="en-US" sz="2800" b="1" dirty="0">
                <a:solidFill>
                  <a:srgbClr val="0000E1"/>
                </a:solidFill>
                <a:latin typeface="Consolas" panose="020B0609020204030204" pitchFamily="49" charset="0"/>
              </a:rPr>
              <a:t>set</a:t>
            </a:r>
            <a:r>
              <a:rPr lang="en-US" sz="2800" b="1" dirty="0">
                <a:solidFill>
                  <a:schemeClr val="tx1"/>
                </a:solidFill>
                <a:latin typeface="Consolas" panose="020B0609020204030204" pitchFamily="49" charset="0"/>
              </a:rPr>
              <a:t>; }</a:t>
            </a:r>
            <a:endParaRPr lang="en-US" sz="2800" b="1" dirty="0">
              <a:solidFill>
                <a:srgbClr val="0000E1"/>
              </a:solidFill>
              <a:latin typeface="Consolas" panose="020B0609020204030204" pitchFamily="49" charset="0"/>
            </a:endParaRPr>
          </a:p>
        </p:txBody>
      </p:sp>
    </p:spTree>
    <p:extLst>
      <p:ext uri="{BB962C8B-B14F-4D97-AF65-F5344CB8AC3E}">
        <p14:creationId xmlns:p14="http://schemas.microsoft.com/office/powerpoint/2010/main" val="421943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F966F9-A004-42F7-B25D-98F2293AF9BE}"/>
              </a:ext>
            </a:extLst>
          </p:cNvPr>
          <p:cNvSpPr txBox="1"/>
          <p:nvPr/>
        </p:nvSpPr>
        <p:spPr>
          <a:xfrm>
            <a:off x="1" y="457200"/>
            <a:ext cx="1827212" cy="369332"/>
          </a:xfrm>
          <a:prstGeom prst="rect">
            <a:avLst/>
          </a:prstGeom>
          <a:noFill/>
        </p:spPr>
        <p:txBody>
          <a:bodyPr wrap="square" numCol="3" rtlCol="0">
            <a:spAutoFit/>
          </a:bodyPr>
          <a:lstStyle/>
          <a:p>
            <a:endParaRPr lang="en-US" dirty="0"/>
          </a:p>
        </p:txBody>
      </p:sp>
      <p:sp>
        <p:nvSpPr>
          <p:cNvPr id="11" name="Title 10">
            <a:extLst>
              <a:ext uri="{FF2B5EF4-FFF2-40B4-BE49-F238E27FC236}">
                <a16:creationId xmlns:a16="http://schemas.microsoft.com/office/drawing/2014/main" id="{BD727519-4EB6-4336-B917-432DE134F286}"/>
              </a:ext>
            </a:extLst>
          </p:cNvPr>
          <p:cNvSpPr>
            <a:spLocks noGrp="1"/>
          </p:cNvSpPr>
          <p:nvPr>
            <p:ph type="title"/>
          </p:nvPr>
        </p:nvSpPr>
        <p:spPr/>
        <p:txBody>
          <a:bodyPr>
            <a:normAutofit/>
          </a:bodyPr>
          <a:lstStyle/>
          <a:p>
            <a:r>
              <a:rPr lang="en-US" sz="5400" i="1" dirty="0">
                <a:solidFill>
                  <a:schemeClr val="tx1">
                    <a:lumMod val="75000"/>
                    <a:lumOff val="25000"/>
                  </a:schemeClr>
                </a:solidFill>
              </a:rPr>
              <a:t>If we want beer…</a:t>
            </a:r>
          </a:p>
        </p:txBody>
      </p:sp>
      <p:graphicFrame>
        <p:nvGraphicFramePr>
          <p:cNvPr id="12" name="Content Placeholder 4">
            <a:extLst>
              <a:ext uri="{FF2B5EF4-FFF2-40B4-BE49-F238E27FC236}">
                <a16:creationId xmlns:a16="http://schemas.microsoft.com/office/drawing/2014/main" id="{58C1D81C-5412-4C1B-A7E0-2C90062F6D09}"/>
              </a:ext>
            </a:extLst>
          </p:cNvPr>
          <p:cNvGraphicFramePr>
            <a:graphicFrameLocks/>
          </p:cNvGraphicFramePr>
          <p:nvPr>
            <p:extLst>
              <p:ext uri="{D42A27DB-BD31-4B8C-83A1-F6EECF244321}">
                <p14:modId xmlns:p14="http://schemas.microsoft.com/office/powerpoint/2010/main" val="2326762072"/>
              </p:ext>
            </p:extLst>
          </p:nvPr>
        </p:nvGraphicFramePr>
        <p:xfrm>
          <a:off x="1216023" y="2066131"/>
          <a:ext cx="9935164" cy="2725737"/>
        </p:xfrm>
        <a:graphic>
          <a:graphicData uri="http://schemas.openxmlformats.org/drawingml/2006/table">
            <a:tbl>
              <a:tblPr firstRow="1" bandRow="1">
                <a:tableStyleId>{5C22544A-7EE6-4342-B048-85BDC9FD1C3A}</a:tableStyleId>
              </a:tblPr>
              <a:tblGrid>
                <a:gridCol w="4967582">
                  <a:extLst>
                    <a:ext uri="{9D8B030D-6E8A-4147-A177-3AD203B41FA5}">
                      <a16:colId xmlns:a16="http://schemas.microsoft.com/office/drawing/2014/main" val="20001"/>
                    </a:ext>
                  </a:extLst>
                </a:gridCol>
                <a:gridCol w="4967582">
                  <a:extLst>
                    <a:ext uri="{9D8B030D-6E8A-4147-A177-3AD203B41FA5}">
                      <a16:colId xmlns:a16="http://schemas.microsoft.com/office/drawing/2014/main" val="20002"/>
                    </a:ext>
                  </a:extLst>
                </a:gridCol>
              </a:tblGrid>
              <a:tr h="1027737">
                <a:tc>
                  <a:txBody>
                    <a:bodyPr/>
                    <a:lstStyle/>
                    <a:p>
                      <a:pPr algn="ctr"/>
                      <a:r>
                        <a:rPr lang="en-US" sz="4000" dirty="0">
                          <a:solidFill>
                            <a:schemeClr val="tx1"/>
                          </a:solidFill>
                        </a:rPr>
                        <a:t>RPC</a:t>
                      </a:r>
                    </a:p>
                  </a:txBody>
                  <a:tcPr marL="88867" marR="88867" anchor="ctr">
                    <a:solidFill>
                      <a:srgbClr val="9DBFBE"/>
                    </a:solidFill>
                  </a:tcPr>
                </a:tc>
                <a:tc>
                  <a:txBody>
                    <a:bodyPr/>
                    <a:lstStyle/>
                    <a:p>
                      <a:pPr algn="ctr"/>
                      <a:r>
                        <a:rPr lang="en-US" sz="4000" dirty="0">
                          <a:solidFill>
                            <a:schemeClr val="tx1"/>
                          </a:solidFill>
                        </a:rPr>
                        <a:t>REST</a:t>
                      </a:r>
                    </a:p>
                  </a:txBody>
                  <a:tcPr marL="88867" marR="88867" anchor="ctr">
                    <a:solidFill>
                      <a:srgbClr val="9DBFBE"/>
                    </a:solidFill>
                  </a:tcPr>
                </a:tc>
                <a:extLst>
                  <a:ext uri="{0D108BD9-81ED-4DB2-BD59-A6C34878D82A}">
                    <a16:rowId xmlns:a16="http://schemas.microsoft.com/office/drawing/2014/main" val="10000"/>
                  </a:ext>
                </a:extLst>
              </a:tr>
              <a:tr h="849000">
                <a:tc>
                  <a:txBody>
                    <a:bodyPr/>
                    <a:lstStyle/>
                    <a:p>
                      <a:pPr algn="l"/>
                      <a:r>
                        <a:rPr lang="en-US" sz="3200" dirty="0"/>
                        <a:t>/</a:t>
                      </a:r>
                      <a:r>
                        <a:rPr lang="en-US" sz="3200" dirty="0" err="1"/>
                        <a:t>GetAllBeers</a:t>
                      </a:r>
                      <a:endParaRPr lang="en-US" sz="3200" dirty="0"/>
                    </a:p>
                  </a:txBody>
                  <a:tcPr marL="88867" marR="88867" anchor="ctr">
                    <a:solidFill>
                      <a:srgbClr val="E1E1DB"/>
                    </a:solidFill>
                  </a:tcPr>
                </a:tc>
                <a:tc>
                  <a:txBody>
                    <a:bodyPr/>
                    <a:lstStyle/>
                    <a:p>
                      <a:pPr algn="l"/>
                      <a:r>
                        <a:rPr lang="en-US" sz="3200" dirty="0"/>
                        <a:t>/beers</a:t>
                      </a:r>
                    </a:p>
                  </a:txBody>
                  <a:tcPr marL="88867" marR="88867" anchor="ctr">
                    <a:solidFill>
                      <a:srgbClr val="E1E1DB"/>
                    </a:solidFill>
                  </a:tcPr>
                </a:tc>
                <a:extLst>
                  <a:ext uri="{0D108BD9-81ED-4DB2-BD59-A6C34878D82A}">
                    <a16:rowId xmlns:a16="http://schemas.microsoft.com/office/drawing/2014/main" val="10001"/>
                  </a:ext>
                </a:extLst>
              </a:tr>
              <a:tr h="849000">
                <a:tc>
                  <a:txBody>
                    <a:bodyPr/>
                    <a:lstStyle/>
                    <a:p>
                      <a:pPr algn="l"/>
                      <a:r>
                        <a:rPr lang="en-US" sz="3200" dirty="0"/>
                        <a:t>/</a:t>
                      </a:r>
                      <a:r>
                        <a:rPr lang="en-US" sz="3200" dirty="0" err="1"/>
                        <a:t>GetBeer?beerid</a:t>
                      </a:r>
                      <a:r>
                        <a:rPr lang="en-US" sz="3200" dirty="0"/>
                        <a:t>=001</a:t>
                      </a:r>
                    </a:p>
                  </a:txBody>
                  <a:tcPr marL="88867" marR="88867" anchor="ctr">
                    <a:solidFill>
                      <a:srgbClr val="E7E3DE"/>
                    </a:solidFill>
                  </a:tcPr>
                </a:tc>
                <a:tc>
                  <a:txBody>
                    <a:bodyPr/>
                    <a:lstStyle/>
                    <a:p>
                      <a:pPr algn="l"/>
                      <a:r>
                        <a:rPr lang="en-US" sz="3200" dirty="0"/>
                        <a:t>/beers/001</a:t>
                      </a:r>
                    </a:p>
                  </a:txBody>
                  <a:tcPr marL="88867" marR="88867" anchor="ctr">
                    <a:solidFill>
                      <a:srgbClr val="E7E3DE"/>
                    </a:solidFill>
                  </a:tcPr>
                </a:tc>
                <a:extLst>
                  <a:ext uri="{0D108BD9-81ED-4DB2-BD59-A6C34878D82A}">
                    <a16:rowId xmlns:a16="http://schemas.microsoft.com/office/drawing/2014/main" val="10002"/>
                  </a:ext>
                </a:extLst>
              </a:tr>
            </a:tbl>
          </a:graphicData>
        </a:graphic>
      </p:graphicFrame>
      <p:cxnSp>
        <p:nvCxnSpPr>
          <p:cNvPr id="5" name="Straight Connector 4">
            <a:extLst>
              <a:ext uri="{FF2B5EF4-FFF2-40B4-BE49-F238E27FC236}">
                <a16:creationId xmlns:a16="http://schemas.microsoft.com/office/drawing/2014/main" id="{7E931044-011F-452F-A273-898EF59EFCD2}"/>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0B5311D-C2FD-4C7A-B729-2D56738F2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7" name="Straight Connector 6">
            <a:extLst>
              <a:ext uri="{FF2B5EF4-FFF2-40B4-BE49-F238E27FC236}">
                <a16:creationId xmlns:a16="http://schemas.microsoft.com/office/drawing/2014/main" id="{411B21D0-A392-4DD6-AF19-CD35C7A1D83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C345E3-FEAB-4C01-A872-EE40F9482412}"/>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756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9581842" cy="4832092"/>
          </a:xfrm>
          <a:prstGeom prst="rect">
            <a:avLst/>
          </a:prstGeom>
          <a:noFill/>
        </p:spPr>
        <p:txBody>
          <a:bodyPr wrap="square" rtlCol="0">
            <a:spAutoFit/>
          </a:bodyPr>
          <a:lstStyle/>
          <a:p>
            <a:r>
              <a:rPr lang="en-US" sz="2800" b="1" dirty="0">
                <a:solidFill>
                  <a:srgbClr val="0000E1"/>
                </a:solidFill>
                <a:latin typeface="Consolas" panose="020B0609020204030204" pitchFamily="49" charset="0"/>
              </a:rPr>
              <a:t> </a:t>
            </a:r>
          </a:p>
          <a:p>
            <a:r>
              <a:rPr lang="en-US" sz="2800" b="1" dirty="0">
                <a:solidFill>
                  <a:srgbClr val="0000E1"/>
                </a:solidFill>
                <a:latin typeface="Consolas" panose="020B0609020204030204" pitchFamily="49" charset="0"/>
              </a:rPr>
              <a:t> try</a:t>
            </a:r>
            <a:endParaRPr lang="en-US" sz="2800" b="1" dirty="0">
              <a:solidFill>
                <a:srgbClr val="007456"/>
              </a:solidFill>
              <a:latin typeface="Consolas" panose="020B0609020204030204" pitchFamily="49" charset="0"/>
            </a:endParaRPr>
          </a:p>
          <a:p>
            <a:r>
              <a:rPr lang="en-US" sz="2800" b="1" dirty="0">
                <a:latin typeface="Consolas" panose="020B0609020204030204" pitchFamily="49" charset="0"/>
              </a:rPr>
              <a:t> {</a:t>
            </a:r>
          </a:p>
          <a:p>
            <a:r>
              <a:rPr lang="en-US" sz="2800" b="1" dirty="0">
                <a:latin typeface="Consolas" panose="020B0609020204030204" pitchFamily="49" charset="0"/>
              </a:rPr>
              <a:t>    var response = </a:t>
            </a:r>
            <a:r>
              <a:rPr lang="en-US" sz="2800" b="1" dirty="0" err="1">
                <a:latin typeface="Consolas" panose="020B0609020204030204" pitchFamily="49" charset="0"/>
              </a:rPr>
              <a:t>beerService.GetBeers</a:t>
            </a:r>
            <a:r>
              <a:rPr lang="en-US" sz="2800" b="1" dirty="0">
                <a:latin typeface="Consolas" panose="020B0609020204030204" pitchFamily="49" charset="0"/>
              </a:rPr>
              <a:t>();</a:t>
            </a:r>
          </a:p>
          <a:p>
            <a:r>
              <a:rPr lang="en-US" sz="2800" b="1" dirty="0">
                <a:latin typeface="Consolas" panose="020B0609020204030204" pitchFamily="49" charset="0"/>
              </a:rPr>
              <a:t>    …</a:t>
            </a:r>
          </a:p>
          <a:p>
            <a:r>
              <a:rPr lang="en-US" sz="2800" b="1" dirty="0">
                <a:latin typeface="Consolas" panose="020B0609020204030204" pitchFamily="49" charset="0"/>
              </a:rPr>
              <a:t> }</a:t>
            </a:r>
          </a:p>
          <a:p>
            <a:r>
              <a:rPr lang="en-US" sz="2800" b="1" dirty="0">
                <a:solidFill>
                  <a:srgbClr val="0000E1"/>
                </a:solidFill>
                <a:latin typeface="Consolas" panose="020B0609020204030204" pitchFamily="49" charset="0"/>
              </a:rPr>
              <a:t> catch(</a:t>
            </a:r>
            <a:r>
              <a:rPr lang="en-US" sz="2800" b="1" dirty="0">
                <a:solidFill>
                  <a:srgbClr val="007456"/>
                </a:solidFill>
                <a:latin typeface="Consolas" panose="020B0609020204030204" pitchFamily="49" charset="0"/>
              </a:rPr>
              <a:t>Exception</a:t>
            </a:r>
            <a:r>
              <a:rPr lang="en-US" sz="2800" b="1" dirty="0">
                <a:solidFill>
                  <a:srgbClr val="0000E1"/>
                </a:solidFill>
                <a:latin typeface="Consolas" panose="020B0609020204030204" pitchFamily="49" charset="0"/>
              </a:rPr>
              <a:t> ex)</a:t>
            </a:r>
            <a:endParaRPr lang="en-US" sz="2800" b="1" dirty="0">
              <a:solidFill>
                <a:srgbClr val="007456"/>
              </a:solidFill>
              <a:latin typeface="Consolas" panose="020B0609020204030204" pitchFamily="49" charset="0"/>
            </a:endParaRPr>
          </a:p>
          <a:p>
            <a:r>
              <a:rPr lang="en-US" sz="2800" b="1" dirty="0">
                <a:latin typeface="Consolas" panose="020B0609020204030204" pitchFamily="49" charset="0"/>
              </a:rPr>
              <a:t> {</a:t>
            </a:r>
          </a:p>
          <a:p>
            <a:r>
              <a:rPr lang="en-US" sz="2800" b="1" dirty="0">
                <a:latin typeface="Consolas" panose="020B0609020204030204" pitchFamily="49" charset="0"/>
              </a:rPr>
              <a:t>    _</a:t>
            </a:r>
            <a:r>
              <a:rPr lang="en-US" sz="2800" b="1" dirty="0" err="1">
                <a:latin typeface="Consolas" panose="020B0609020204030204" pitchFamily="49" charset="0"/>
              </a:rPr>
              <a:t>logger.ErrorFormat</a:t>
            </a:r>
            <a:r>
              <a:rPr lang="en-US" sz="2800" b="1" dirty="0">
                <a:latin typeface="Consolas" panose="020B0609020204030204" pitchFamily="49" charset="0"/>
              </a:rPr>
              <a:t>("…");</a:t>
            </a:r>
          </a:p>
          <a:p>
            <a:r>
              <a:rPr lang="en-US" sz="2800" b="1" dirty="0">
                <a:latin typeface="Consolas" panose="020B0609020204030204" pitchFamily="49" charset="0"/>
              </a:rPr>
              <a:t>    …</a:t>
            </a:r>
          </a:p>
          <a:p>
            <a:r>
              <a:rPr lang="en-US" sz="2800" b="1" dirty="0">
                <a:latin typeface="Consolas" panose="020B0609020204030204" pitchFamily="49" charset="0"/>
              </a:rPr>
              <a:t> }</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07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9581842" cy="3108543"/>
          </a:xfrm>
          <a:prstGeom prst="rect">
            <a:avLst/>
          </a:prstGeom>
          <a:noFill/>
        </p:spPr>
        <p:txBody>
          <a:bodyPr wrap="square" rtlCol="0">
            <a:spAutoFit/>
          </a:bodyPr>
          <a:lstStyle/>
          <a:p>
            <a:r>
              <a:rPr lang="en-US" sz="2800" b="1" dirty="0">
                <a:solidFill>
                  <a:srgbClr val="0000E1"/>
                </a:solidFill>
                <a:latin typeface="Consolas" panose="020B0609020204030204" pitchFamily="49" charset="0"/>
              </a:rPr>
              <a:t> </a:t>
            </a:r>
          </a:p>
          <a:p>
            <a:r>
              <a:rPr lang="en-US" sz="2800" b="1" dirty="0">
                <a:solidFill>
                  <a:srgbClr val="0000E1"/>
                </a:solidFill>
                <a:latin typeface="Consolas" panose="020B0609020204030204" pitchFamily="49" charset="0"/>
              </a:rPr>
              <a:t> </a:t>
            </a:r>
            <a:r>
              <a:rPr lang="en-US" sz="2800" b="1" dirty="0">
                <a:latin typeface="Consolas" panose="020B0609020204030204" pitchFamily="49" charset="0"/>
              </a:rPr>
              <a:t>_</a:t>
            </a:r>
            <a:r>
              <a:rPr lang="en-US" sz="2800" b="1" dirty="0" err="1">
                <a:latin typeface="Consolas" panose="020B0609020204030204" pitchFamily="49" charset="0"/>
              </a:rPr>
              <a:t>logger.ErrorFormat</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$“Add process failed for</a:t>
            </a:r>
            <a:r>
              <a:rPr lang="en-US" sz="2800" b="1" dirty="0">
                <a:latin typeface="Consolas" panose="020B0609020204030204" pitchFamily="49" charset="0"/>
              </a:rPr>
              <a:t> </a:t>
            </a:r>
          </a:p>
          <a:p>
            <a:r>
              <a:rPr lang="en-US" sz="2800" b="1" dirty="0">
                <a:latin typeface="Consolas" panose="020B0609020204030204" pitchFamily="49" charset="0"/>
              </a:rPr>
              <a:t>    </a:t>
            </a:r>
            <a:r>
              <a:rPr lang="en-US" sz="2800" b="1" dirty="0">
                <a:solidFill>
                  <a:srgbClr val="9F810D"/>
                </a:solidFill>
                <a:latin typeface="Consolas" panose="020B0609020204030204" pitchFamily="49" charset="0"/>
              </a:rPr>
              <a:t>client:</a:t>
            </a:r>
            <a:r>
              <a:rPr lang="en-US" sz="2800" b="1" dirty="0">
                <a:latin typeface="Consolas" panose="020B0609020204030204" pitchFamily="49" charset="0"/>
              </a:rPr>
              <a:t> {</a:t>
            </a:r>
            <a:r>
              <a:rPr lang="en-US" sz="2800" b="1" dirty="0" err="1">
                <a:latin typeface="Consolas" panose="020B0609020204030204" pitchFamily="49" charset="0"/>
              </a:rPr>
              <a:t>request.ClientCode</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a:t>
            </a:r>
          </a:p>
          <a:p>
            <a:r>
              <a:rPr lang="en-US" sz="2800" b="1" dirty="0">
                <a:latin typeface="Consolas" panose="020B0609020204030204" pitchFamily="49" charset="0"/>
              </a:rPr>
              <a:t>    </a:t>
            </a:r>
            <a:r>
              <a:rPr lang="en-US" sz="2800" b="1" dirty="0" err="1">
                <a:solidFill>
                  <a:srgbClr val="9F810D"/>
                </a:solidFill>
                <a:latin typeface="Consolas" panose="020B0609020204030204" pitchFamily="49" charset="0"/>
              </a:rPr>
              <a:t>requestId</a:t>
            </a:r>
            <a:r>
              <a:rPr lang="en-US" sz="2800" b="1" dirty="0">
                <a:solidFill>
                  <a:srgbClr val="9F810D"/>
                </a:solidFill>
                <a:latin typeface="Consolas" panose="020B0609020204030204" pitchFamily="49" charset="0"/>
              </a:rPr>
              <a:t>:</a:t>
            </a:r>
            <a:r>
              <a:rPr lang="en-US" sz="2800" b="1" dirty="0">
                <a:latin typeface="Consolas" panose="020B0609020204030204" pitchFamily="49" charset="0"/>
              </a:rPr>
              <a:t> {</a:t>
            </a:r>
            <a:r>
              <a:rPr lang="en-US" sz="2800" b="1" dirty="0" err="1">
                <a:latin typeface="Consolas" panose="020B0609020204030204" pitchFamily="49" charset="0"/>
              </a:rPr>
              <a:t>request.RequestId</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a:t>
            </a:r>
          </a:p>
          <a:p>
            <a:r>
              <a:rPr lang="en-US" sz="2800" b="1" dirty="0">
                <a:latin typeface="Consolas" panose="020B0609020204030204" pitchFamily="49" charset="0"/>
              </a:rPr>
              <a:t>    </a:t>
            </a:r>
            <a:r>
              <a:rPr lang="en-US" sz="2800" b="1" dirty="0">
                <a:solidFill>
                  <a:srgbClr val="9F810D"/>
                </a:solidFill>
                <a:latin typeface="Consolas" panose="020B0609020204030204" pitchFamily="49" charset="0"/>
              </a:rPr>
              <a:t>beer:</a:t>
            </a:r>
            <a:r>
              <a:rPr lang="en-US" sz="2800" b="1" dirty="0">
                <a:latin typeface="Consolas" panose="020B0609020204030204" pitchFamily="49" charset="0"/>
              </a:rPr>
              <a:t> {</a:t>
            </a:r>
            <a:r>
              <a:rPr lang="en-US" sz="2800" b="1" dirty="0" err="1">
                <a:latin typeface="Consolas" panose="020B0609020204030204" pitchFamily="49" charset="0"/>
              </a:rPr>
              <a:t>request.Beer.Name</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a:t>
            </a:r>
          </a:p>
          <a:p>
            <a:r>
              <a:rPr lang="en-US" sz="2800" b="1" dirty="0">
                <a:latin typeface="Consolas" panose="020B0609020204030204" pitchFamily="49" charset="0"/>
              </a:rPr>
              <a:t>    </a:t>
            </a:r>
            <a:r>
              <a:rPr lang="en-US" sz="2800" b="1" dirty="0">
                <a:solidFill>
                  <a:srgbClr val="9F810D"/>
                </a:solidFill>
                <a:latin typeface="Consolas" panose="020B0609020204030204" pitchFamily="49" charset="0"/>
              </a:rPr>
              <a:t>brewery:</a:t>
            </a:r>
            <a:r>
              <a:rPr lang="en-US" sz="2800" b="1" dirty="0">
                <a:latin typeface="Consolas" panose="020B0609020204030204" pitchFamily="49" charset="0"/>
              </a:rPr>
              <a:t> {</a:t>
            </a:r>
            <a:r>
              <a:rPr lang="en-US" sz="2800" b="1" dirty="0" err="1">
                <a:latin typeface="Consolas" panose="020B0609020204030204" pitchFamily="49" charset="0"/>
              </a:rPr>
              <a:t>request.Beer.Brewery</a:t>
            </a:r>
            <a:r>
              <a:rPr lang="en-US" sz="2800" b="1" dirty="0">
                <a:latin typeface="Consolas" panose="020B0609020204030204" pitchFamily="49" charset="0"/>
              </a:rPr>
              <a:t>}</a:t>
            </a:r>
            <a:r>
              <a:rPr lang="en-US" sz="2800" b="1" dirty="0">
                <a:solidFill>
                  <a:srgbClr val="9F810D"/>
                </a:solidFill>
                <a:latin typeface="Consolas" panose="020B0609020204030204" pitchFamily="49" charset="0"/>
              </a:rPr>
              <a:t>,</a:t>
            </a:r>
          </a:p>
          <a:p>
            <a:r>
              <a:rPr lang="en-US" sz="2800" b="1" dirty="0">
                <a:latin typeface="Consolas" panose="020B0609020204030204" pitchFamily="49" charset="0"/>
              </a:rPr>
              <a:t>    </a:t>
            </a:r>
            <a:r>
              <a:rPr lang="en-US" sz="2800" b="1" dirty="0">
                <a:solidFill>
                  <a:srgbClr val="9F810D"/>
                </a:solidFill>
                <a:latin typeface="Consolas" panose="020B0609020204030204" pitchFamily="49" charset="0"/>
              </a:rPr>
              <a:t>exception:</a:t>
            </a:r>
            <a:r>
              <a:rPr lang="en-US" sz="2800" b="1" dirty="0">
                <a:latin typeface="Consolas" panose="020B0609020204030204" pitchFamily="49" charset="0"/>
              </a:rPr>
              <a:t> {ex}</a:t>
            </a:r>
            <a:r>
              <a:rPr lang="en-US" sz="2800" b="1" dirty="0">
                <a:solidFill>
                  <a:srgbClr val="9F810D"/>
                </a:solidFill>
                <a:latin typeface="Consolas" panose="020B0609020204030204" pitchFamily="49" charset="0"/>
              </a:rPr>
              <a:t>."</a:t>
            </a:r>
            <a:r>
              <a:rPr lang="en-US" sz="2800" b="1" dirty="0">
                <a:latin typeface="Consolas" panose="020B0609020204030204" pitchFamily="49" charset="0"/>
              </a:rPr>
              <a:t>);</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741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600200"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F0F9576-7F69-4E2C-B734-0B09E2E63384}"/>
              </a:ext>
            </a:extLst>
          </p:cNvPr>
          <p:cNvSpPr txBox="1"/>
          <p:nvPr/>
        </p:nvSpPr>
        <p:spPr>
          <a:xfrm>
            <a:off x="1598199" y="1652284"/>
            <a:ext cx="4191413" cy="3108543"/>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BeerStyle</a:t>
            </a:r>
            <a:r>
              <a:rPr lang="en-US" sz="2800" b="1" dirty="0">
                <a:latin typeface="Consolas" panose="020B0609020204030204" pitchFamily="49" charset="0"/>
              </a:rPr>
              <a:t> Style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Description</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bool</a:t>
            </a:r>
            <a:r>
              <a:rPr lang="en-US" sz="2800" b="1" dirty="0">
                <a:latin typeface="Consolas" panose="020B0609020204030204" pitchFamily="49" charset="0"/>
              </a:rPr>
              <a:t> </a:t>
            </a:r>
            <a:r>
              <a:rPr lang="en-US" sz="2800" b="1" dirty="0" err="1">
                <a:latin typeface="Consolas" panose="020B0609020204030204" pitchFamily="49" charset="0"/>
              </a:rPr>
              <a:t>IsOnTap</a:t>
            </a:r>
            <a:endParaRPr lang="en-US" sz="2800" b="1" dirty="0">
              <a:latin typeface="Consolas" panose="020B0609020204030204" pitchFamily="49" charset="0"/>
            </a:endParaRPr>
          </a:p>
          <a:p>
            <a:r>
              <a:rPr lang="en-US" sz="2800" b="1" dirty="0">
                <a:latin typeface="Consolas" panose="020B0609020204030204" pitchFamily="49" charset="0"/>
              </a:rPr>
              <a:t> </a:t>
            </a:r>
            <a:r>
              <a:rPr lang="en-US" sz="2800" b="1" dirty="0">
                <a:solidFill>
                  <a:srgbClr val="007456"/>
                </a:solidFill>
                <a:latin typeface="Consolas" panose="020B0609020204030204" pitchFamily="49" charset="0"/>
              </a:rPr>
              <a:t>Brewery</a:t>
            </a:r>
            <a:r>
              <a:rPr lang="en-US" sz="2800" b="1" dirty="0">
                <a:latin typeface="Consolas" panose="020B0609020204030204" pitchFamily="49" charset="0"/>
              </a:rPr>
              <a:t> </a:t>
            </a:r>
            <a:r>
              <a:rPr lang="en-US" sz="2800" b="1" dirty="0" err="1">
                <a:latin typeface="Consolas" panose="020B0609020204030204" pitchFamily="49" charset="0"/>
              </a:rPr>
              <a:t>Brewery</a:t>
            </a:r>
            <a:r>
              <a:rPr lang="en-US" sz="2800" dirty="0">
                <a:latin typeface="Consolas" panose="020B0609020204030204" pitchFamily="49" charset="0"/>
              </a:rPr>
              <a:t> </a:t>
            </a:r>
            <a:endParaRPr lang="en-US" sz="2800" b="1" dirty="0">
              <a:latin typeface="Consolas" panose="020B0609020204030204" pitchFamily="49" charset="0"/>
            </a:endParaRPr>
          </a:p>
        </p:txBody>
      </p:sp>
      <p:sp>
        <p:nvSpPr>
          <p:cNvPr id="42" name="Rectangle 41">
            <a:extLst>
              <a:ext uri="{FF2B5EF4-FFF2-40B4-BE49-F238E27FC236}">
                <a16:creationId xmlns:a16="http://schemas.microsoft.com/office/drawing/2014/main" id="{9B35FBE7-DD65-4CC0-B87A-C8420C25EF3A}"/>
              </a:ext>
            </a:extLst>
          </p:cNvPr>
          <p:cNvSpPr/>
          <p:nvPr/>
        </p:nvSpPr>
        <p:spPr>
          <a:xfrm>
            <a:off x="1645920"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Our Object</a:t>
            </a:r>
          </a:p>
        </p:txBody>
      </p:sp>
    </p:spTree>
    <p:extLst>
      <p:ext uri="{BB962C8B-B14F-4D97-AF65-F5344CB8AC3E}">
        <p14:creationId xmlns:p14="http://schemas.microsoft.com/office/powerpoint/2010/main" val="301404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2015259-9174-485F-9C22-38F37C7EFDCC}"/>
              </a:ext>
            </a:extLst>
          </p:cNvPr>
          <p:cNvSpPr/>
          <p:nvPr/>
        </p:nvSpPr>
        <p:spPr>
          <a:xfrm>
            <a:off x="1600200"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56C1DAA-D2D8-4B9B-928E-CE0634451292}"/>
              </a:ext>
            </a:extLst>
          </p:cNvPr>
          <p:cNvSpPr txBox="1"/>
          <p:nvPr/>
        </p:nvSpPr>
        <p:spPr>
          <a:xfrm>
            <a:off x="1598199" y="1652284"/>
            <a:ext cx="4191413" cy="3108543"/>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BeerStyle</a:t>
            </a:r>
            <a:r>
              <a:rPr lang="en-US" sz="2800" b="1" dirty="0">
                <a:latin typeface="Consolas" panose="020B0609020204030204" pitchFamily="49" charset="0"/>
              </a:rPr>
              <a:t> Style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Description</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bool</a:t>
            </a:r>
            <a:r>
              <a:rPr lang="en-US" sz="2800" b="1" dirty="0">
                <a:latin typeface="Consolas" panose="020B0609020204030204" pitchFamily="49" charset="0"/>
              </a:rPr>
              <a:t> </a:t>
            </a:r>
            <a:r>
              <a:rPr lang="en-US" sz="2800" b="1" dirty="0" err="1">
                <a:latin typeface="Consolas" panose="020B0609020204030204" pitchFamily="49" charset="0"/>
              </a:rPr>
              <a:t>IsOnTap</a:t>
            </a:r>
            <a:endParaRPr lang="en-US" sz="2800" b="1" dirty="0">
              <a:latin typeface="Consolas" panose="020B0609020204030204" pitchFamily="49" charset="0"/>
            </a:endParaRPr>
          </a:p>
          <a:p>
            <a:r>
              <a:rPr lang="en-US" sz="2800" b="1" dirty="0">
                <a:latin typeface="Consolas" panose="020B0609020204030204" pitchFamily="49" charset="0"/>
              </a:rPr>
              <a:t> </a:t>
            </a:r>
            <a:r>
              <a:rPr lang="en-US" sz="2800" b="1" dirty="0">
                <a:solidFill>
                  <a:srgbClr val="007456"/>
                </a:solidFill>
                <a:latin typeface="Consolas" panose="020B0609020204030204" pitchFamily="49" charset="0"/>
              </a:rPr>
              <a:t>Brewery</a:t>
            </a:r>
            <a:r>
              <a:rPr lang="en-US" sz="2800" b="1" dirty="0">
                <a:latin typeface="Consolas" panose="020B0609020204030204" pitchFamily="49" charset="0"/>
              </a:rPr>
              <a:t> </a:t>
            </a:r>
            <a:r>
              <a:rPr lang="en-US" sz="2800" b="1" dirty="0" err="1">
                <a:latin typeface="Consolas" panose="020B0609020204030204" pitchFamily="49" charset="0"/>
              </a:rPr>
              <a:t>Brewery</a:t>
            </a:r>
            <a:r>
              <a:rPr lang="en-US" sz="2800" dirty="0">
                <a:latin typeface="Consolas" panose="020B0609020204030204" pitchFamily="49" charset="0"/>
              </a:rPr>
              <a:t> </a:t>
            </a:r>
            <a:endParaRPr lang="en-US" sz="2800" b="1" dirty="0">
              <a:latin typeface="Consolas" panose="020B0609020204030204" pitchFamily="49" charset="0"/>
            </a:endParaRPr>
          </a:p>
        </p:txBody>
      </p:sp>
      <p:sp>
        <p:nvSpPr>
          <p:cNvPr id="14" name="Rectangle 13">
            <a:extLst>
              <a:ext uri="{FF2B5EF4-FFF2-40B4-BE49-F238E27FC236}">
                <a16:creationId xmlns:a16="http://schemas.microsoft.com/office/drawing/2014/main" id="{79A23FEA-D813-4DB1-959F-C0927690036C}"/>
              </a:ext>
            </a:extLst>
          </p:cNvPr>
          <p:cNvSpPr/>
          <p:nvPr/>
        </p:nvSpPr>
        <p:spPr>
          <a:xfrm>
            <a:off x="1645920"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Our Object</a:t>
            </a:r>
          </a:p>
        </p:txBody>
      </p:sp>
      <p:sp>
        <p:nvSpPr>
          <p:cNvPr id="19" name="Rectangle 18">
            <a:extLst>
              <a:ext uri="{FF2B5EF4-FFF2-40B4-BE49-F238E27FC236}">
                <a16:creationId xmlns:a16="http://schemas.microsoft.com/office/drawing/2014/main" id="{E36D6AFB-E775-43FF-B427-4413681FF897}"/>
              </a:ext>
            </a:extLst>
          </p:cNvPr>
          <p:cNvSpPr/>
          <p:nvPr/>
        </p:nvSpPr>
        <p:spPr>
          <a:xfrm>
            <a:off x="6308026"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F6993A-A53F-430A-A2A0-7A2480C4D039}"/>
              </a:ext>
            </a:extLst>
          </p:cNvPr>
          <p:cNvSpPr txBox="1"/>
          <p:nvPr/>
        </p:nvSpPr>
        <p:spPr>
          <a:xfrm>
            <a:off x="6306025" y="1652284"/>
            <a:ext cx="4191413" cy="2677656"/>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long</a:t>
            </a:r>
            <a:r>
              <a:rPr lang="en-US" sz="2800" b="1" dirty="0">
                <a:latin typeface="Consolas" panose="020B0609020204030204" pitchFamily="49" charset="0"/>
              </a:rPr>
              <a:t> </a:t>
            </a:r>
            <a:r>
              <a:rPr lang="en-US" sz="2800" b="1" dirty="0" err="1">
                <a:latin typeface="Consolas" panose="020B0609020204030204" pitchFamily="49" charset="0"/>
              </a:rPr>
              <a:t>BeerId</a:t>
            </a:r>
            <a:endParaRPr lang="en-US" sz="2800" b="1" dirty="0">
              <a:latin typeface="Consolas" panose="020B0609020204030204" pitchFamily="49" charset="0"/>
            </a:endParaRP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decimal</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Style</a:t>
            </a:r>
          </a:p>
          <a:p>
            <a:r>
              <a:rPr lang="en-US" sz="2800" b="1" dirty="0">
                <a:solidFill>
                  <a:srgbClr val="0000E1"/>
                </a:solidFill>
                <a:latin typeface="Consolas" panose="020B0609020204030204" pitchFamily="49" charset="0"/>
              </a:rPr>
              <a:t> string</a:t>
            </a:r>
            <a:r>
              <a:rPr lang="en-US" sz="2800" b="1" dirty="0">
                <a:latin typeface="Consolas" panose="020B0609020204030204" pitchFamily="49" charset="0"/>
              </a:rPr>
              <a:t> Description</a:t>
            </a:r>
          </a:p>
          <a:p>
            <a:r>
              <a:rPr lang="en-US" sz="2800" b="1" dirty="0">
                <a:solidFill>
                  <a:srgbClr val="0000E1"/>
                </a:solidFill>
                <a:latin typeface="Consolas" panose="020B0609020204030204" pitchFamily="49" charset="0"/>
              </a:rPr>
              <a:t> long</a:t>
            </a:r>
            <a:r>
              <a:rPr lang="en-US" sz="2800" b="1" dirty="0">
                <a:latin typeface="Consolas" panose="020B0609020204030204" pitchFamily="49" charset="0"/>
              </a:rPr>
              <a:t> Brewery</a:t>
            </a:r>
            <a:r>
              <a:rPr lang="en-US" sz="2800" dirty="0">
                <a:latin typeface="Consolas" panose="020B0609020204030204" pitchFamily="49" charset="0"/>
              </a:rPr>
              <a:t> </a:t>
            </a:r>
            <a:endParaRPr lang="en-US" sz="2800" b="1" dirty="0">
              <a:latin typeface="Consolas" panose="020B0609020204030204" pitchFamily="49" charset="0"/>
            </a:endParaRPr>
          </a:p>
        </p:txBody>
      </p:sp>
      <p:sp>
        <p:nvSpPr>
          <p:cNvPr id="21" name="Rectangle 20">
            <a:extLst>
              <a:ext uri="{FF2B5EF4-FFF2-40B4-BE49-F238E27FC236}">
                <a16:creationId xmlns:a16="http://schemas.microsoft.com/office/drawing/2014/main" id="{D87334E5-03C6-4534-BC83-A41236977E2E}"/>
              </a:ext>
            </a:extLst>
          </p:cNvPr>
          <p:cNvSpPr/>
          <p:nvPr/>
        </p:nvSpPr>
        <p:spPr>
          <a:xfrm>
            <a:off x="6353746"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API 1</a:t>
            </a:r>
          </a:p>
        </p:txBody>
      </p:sp>
    </p:spTree>
    <p:extLst>
      <p:ext uri="{BB962C8B-B14F-4D97-AF65-F5344CB8AC3E}">
        <p14:creationId xmlns:p14="http://schemas.microsoft.com/office/powerpoint/2010/main" val="187429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1C19DAA-AB22-4409-AC4B-9D98A0EB81C1}"/>
              </a:ext>
            </a:extLst>
          </p:cNvPr>
          <p:cNvSpPr/>
          <p:nvPr/>
        </p:nvSpPr>
        <p:spPr>
          <a:xfrm>
            <a:off x="6308026"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1F10ECE-1699-4933-9A4E-598DA5EA6DD8}"/>
              </a:ext>
            </a:extLst>
          </p:cNvPr>
          <p:cNvSpPr/>
          <p:nvPr/>
        </p:nvSpPr>
        <p:spPr>
          <a:xfrm>
            <a:off x="6353746"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API 1</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668108-E89C-48EF-BB23-1D64EFA60F72}"/>
              </a:ext>
            </a:extLst>
          </p:cNvPr>
          <p:cNvSpPr txBox="1"/>
          <p:nvPr/>
        </p:nvSpPr>
        <p:spPr>
          <a:xfrm>
            <a:off x="6308026" y="1648969"/>
            <a:ext cx="3973089" cy="2677656"/>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long</a:t>
            </a:r>
            <a:r>
              <a:rPr lang="en-US" sz="2800" b="1" dirty="0">
                <a:latin typeface="Consolas" panose="020B0609020204030204" pitchFamily="49" charset="0"/>
              </a:rPr>
              <a:t> </a:t>
            </a:r>
            <a:r>
              <a:rPr lang="en-US" sz="2800" b="1" dirty="0" err="1">
                <a:latin typeface="Consolas" panose="020B0609020204030204" pitchFamily="49" charset="0"/>
              </a:rPr>
              <a:t>BeerId</a:t>
            </a:r>
            <a:endParaRPr lang="en-US" sz="2800" b="1" dirty="0">
              <a:latin typeface="Consolas" panose="020B0609020204030204" pitchFamily="49" charset="0"/>
            </a:endParaRP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decimal</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Style</a:t>
            </a:r>
          </a:p>
          <a:p>
            <a:r>
              <a:rPr lang="en-US" sz="2800" b="1" dirty="0">
                <a:solidFill>
                  <a:srgbClr val="0000E1"/>
                </a:solidFill>
                <a:latin typeface="Consolas" panose="020B0609020204030204" pitchFamily="49" charset="0"/>
              </a:rPr>
              <a:t> string</a:t>
            </a:r>
            <a:r>
              <a:rPr lang="en-US" sz="2800" b="1" dirty="0">
                <a:latin typeface="Consolas" panose="020B0609020204030204" pitchFamily="49" charset="0"/>
              </a:rPr>
              <a:t> Description</a:t>
            </a:r>
          </a:p>
          <a:p>
            <a:r>
              <a:rPr lang="en-US" sz="2800" b="1" dirty="0">
                <a:solidFill>
                  <a:srgbClr val="0000E1"/>
                </a:solidFill>
                <a:latin typeface="Consolas" panose="020B0609020204030204" pitchFamily="49" charset="0"/>
              </a:rPr>
              <a:t> long</a:t>
            </a:r>
            <a:r>
              <a:rPr lang="en-US" sz="2800" b="1" dirty="0">
                <a:latin typeface="Consolas" panose="020B0609020204030204" pitchFamily="49" charset="0"/>
              </a:rPr>
              <a:t> Brewery</a:t>
            </a:r>
            <a:r>
              <a:rPr lang="en-US" sz="2800" dirty="0">
                <a:latin typeface="Consolas" panose="020B0609020204030204" pitchFamily="49" charset="0"/>
              </a:rPr>
              <a:t> </a:t>
            </a:r>
            <a:endParaRPr lang="en-US" sz="2800" b="1" dirty="0">
              <a:latin typeface="Consolas" panose="020B0609020204030204" pitchFamily="49" charset="0"/>
            </a:endParaRPr>
          </a:p>
        </p:txBody>
      </p:sp>
      <p:sp>
        <p:nvSpPr>
          <p:cNvPr id="18" name="Rectangle 17">
            <a:extLst>
              <a:ext uri="{FF2B5EF4-FFF2-40B4-BE49-F238E27FC236}">
                <a16:creationId xmlns:a16="http://schemas.microsoft.com/office/drawing/2014/main" id="{E92BCE3D-65B6-4C3C-8B88-B934D2893D1B}"/>
              </a:ext>
            </a:extLst>
          </p:cNvPr>
          <p:cNvSpPr/>
          <p:nvPr/>
        </p:nvSpPr>
        <p:spPr>
          <a:xfrm>
            <a:off x="1600200"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BECCA3A-DF06-4D66-871D-79765AF0662F}"/>
              </a:ext>
            </a:extLst>
          </p:cNvPr>
          <p:cNvSpPr txBox="1"/>
          <p:nvPr/>
        </p:nvSpPr>
        <p:spPr>
          <a:xfrm>
            <a:off x="1598199" y="1652284"/>
            <a:ext cx="4191413" cy="3108543"/>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BeerStyle</a:t>
            </a:r>
            <a:r>
              <a:rPr lang="en-US" sz="2800" b="1" dirty="0">
                <a:latin typeface="Consolas" panose="020B0609020204030204" pitchFamily="49" charset="0"/>
              </a:rPr>
              <a:t> Style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Description</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bool</a:t>
            </a:r>
            <a:r>
              <a:rPr lang="en-US" sz="2800" b="1" dirty="0">
                <a:latin typeface="Consolas" panose="020B0609020204030204" pitchFamily="49" charset="0"/>
              </a:rPr>
              <a:t> </a:t>
            </a:r>
            <a:r>
              <a:rPr lang="en-US" sz="2800" b="1" dirty="0" err="1">
                <a:latin typeface="Consolas" panose="020B0609020204030204" pitchFamily="49" charset="0"/>
              </a:rPr>
              <a:t>IsOnTap</a:t>
            </a:r>
            <a:endParaRPr lang="en-US" sz="2800" b="1" dirty="0">
              <a:latin typeface="Consolas" panose="020B0609020204030204" pitchFamily="49" charset="0"/>
            </a:endParaRPr>
          </a:p>
          <a:p>
            <a:r>
              <a:rPr lang="en-US" sz="2800" b="1" dirty="0">
                <a:latin typeface="Consolas" panose="020B0609020204030204" pitchFamily="49" charset="0"/>
              </a:rPr>
              <a:t> </a:t>
            </a:r>
            <a:r>
              <a:rPr lang="en-US" sz="2800" b="1" dirty="0">
                <a:solidFill>
                  <a:srgbClr val="007456"/>
                </a:solidFill>
                <a:latin typeface="Consolas" panose="020B0609020204030204" pitchFamily="49" charset="0"/>
              </a:rPr>
              <a:t>Brewery</a:t>
            </a:r>
            <a:r>
              <a:rPr lang="en-US" sz="2800" b="1" dirty="0">
                <a:latin typeface="Consolas" panose="020B0609020204030204" pitchFamily="49" charset="0"/>
              </a:rPr>
              <a:t> </a:t>
            </a:r>
            <a:r>
              <a:rPr lang="en-US" sz="2800" b="1" dirty="0" err="1">
                <a:latin typeface="Consolas" panose="020B0609020204030204" pitchFamily="49" charset="0"/>
              </a:rPr>
              <a:t>Brewery</a:t>
            </a:r>
            <a:r>
              <a:rPr lang="en-US" sz="2800" dirty="0">
                <a:latin typeface="Consolas" panose="020B0609020204030204" pitchFamily="49" charset="0"/>
              </a:rPr>
              <a:t> </a:t>
            </a:r>
            <a:endParaRPr lang="en-US" sz="2800" b="1" dirty="0">
              <a:latin typeface="Consolas" panose="020B0609020204030204" pitchFamily="49" charset="0"/>
            </a:endParaRPr>
          </a:p>
        </p:txBody>
      </p:sp>
      <p:sp>
        <p:nvSpPr>
          <p:cNvPr id="22" name="Rectangle 21">
            <a:extLst>
              <a:ext uri="{FF2B5EF4-FFF2-40B4-BE49-F238E27FC236}">
                <a16:creationId xmlns:a16="http://schemas.microsoft.com/office/drawing/2014/main" id="{7EAA1FB8-8DE4-4838-8E58-ED2D833476FA}"/>
              </a:ext>
            </a:extLst>
          </p:cNvPr>
          <p:cNvSpPr/>
          <p:nvPr/>
        </p:nvSpPr>
        <p:spPr>
          <a:xfrm>
            <a:off x="1645920"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Our Object</a:t>
            </a:r>
          </a:p>
        </p:txBody>
      </p:sp>
      <p:cxnSp>
        <p:nvCxnSpPr>
          <p:cNvPr id="41" name="Straight Arrow Connector 40">
            <a:extLst>
              <a:ext uri="{FF2B5EF4-FFF2-40B4-BE49-F238E27FC236}">
                <a16:creationId xmlns:a16="http://schemas.microsoft.com/office/drawing/2014/main" id="{97C6CF7E-762D-482B-9505-3F55F69212F6}"/>
              </a:ext>
            </a:extLst>
          </p:cNvPr>
          <p:cNvCxnSpPr>
            <a:cxnSpLocks/>
          </p:cNvCxnSpPr>
          <p:nvPr/>
        </p:nvCxnSpPr>
        <p:spPr>
          <a:xfrm flipH="1">
            <a:off x="3732212" y="1920240"/>
            <a:ext cx="2747836"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1A2919-E456-4508-B997-8622345F33C2}"/>
              </a:ext>
            </a:extLst>
          </p:cNvPr>
          <p:cNvCxnSpPr>
            <a:cxnSpLocks/>
          </p:cNvCxnSpPr>
          <p:nvPr/>
        </p:nvCxnSpPr>
        <p:spPr>
          <a:xfrm flipH="1">
            <a:off x="4113212" y="2340864"/>
            <a:ext cx="2362200"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0D1E174-CA41-4406-B6DE-0C23C012434C}"/>
              </a:ext>
            </a:extLst>
          </p:cNvPr>
          <p:cNvCxnSpPr>
            <a:cxnSpLocks/>
          </p:cNvCxnSpPr>
          <p:nvPr/>
        </p:nvCxnSpPr>
        <p:spPr>
          <a:xfrm flipH="1">
            <a:off x="3960812" y="2761488"/>
            <a:ext cx="2514600"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DB907F-E014-4A62-BB1C-DB02162F352E}"/>
              </a:ext>
            </a:extLst>
          </p:cNvPr>
          <p:cNvCxnSpPr>
            <a:cxnSpLocks/>
          </p:cNvCxnSpPr>
          <p:nvPr/>
        </p:nvCxnSpPr>
        <p:spPr>
          <a:xfrm flipH="1">
            <a:off x="4875212" y="3182112"/>
            <a:ext cx="1600200"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69042C-3AAE-4276-861E-0FC15DBD3F6F}"/>
              </a:ext>
            </a:extLst>
          </p:cNvPr>
          <p:cNvCxnSpPr>
            <a:cxnSpLocks/>
          </p:cNvCxnSpPr>
          <p:nvPr/>
        </p:nvCxnSpPr>
        <p:spPr>
          <a:xfrm flipH="1">
            <a:off x="5484812" y="3602736"/>
            <a:ext cx="990600"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5446FFE4-B531-48B6-B138-978E628B8C6F}"/>
              </a:ext>
            </a:extLst>
          </p:cNvPr>
          <p:cNvCxnSpPr>
            <a:cxnSpLocks/>
          </p:cNvCxnSpPr>
          <p:nvPr/>
        </p:nvCxnSpPr>
        <p:spPr>
          <a:xfrm rot="10800000" flipV="1">
            <a:off x="4951412" y="4038600"/>
            <a:ext cx="1524000" cy="457200"/>
          </a:xfrm>
          <a:prstGeom prst="curvedConnector3">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738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8E5D44D-16A1-482C-B67C-822532F95D51}"/>
              </a:ext>
            </a:extLst>
          </p:cNvPr>
          <p:cNvSpPr/>
          <p:nvPr/>
        </p:nvSpPr>
        <p:spPr>
          <a:xfrm>
            <a:off x="1600200"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FD9850-34C1-4BD5-A8C3-62AEE71C466A}"/>
              </a:ext>
            </a:extLst>
          </p:cNvPr>
          <p:cNvSpPr txBox="1"/>
          <p:nvPr/>
        </p:nvSpPr>
        <p:spPr>
          <a:xfrm>
            <a:off x="1598199" y="1652284"/>
            <a:ext cx="4191413" cy="3108543"/>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BeerStyle</a:t>
            </a:r>
            <a:r>
              <a:rPr lang="en-US" sz="2800" b="1" dirty="0">
                <a:latin typeface="Consolas" panose="020B0609020204030204" pitchFamily="49" charset="0"/>
              </a:rPr>
              <a:t> Style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Description</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bool</a:t>
            </a:r>
            <a:r>
              <a:rPr lang="en-US" sz="2800" b="1" dirty="0">
                <a:latin typeface="Consolas" panose="020B0609020204030204" pitchFamily="49" charset="0"/>
              </a:rPr>
              <a:t> </a:t>
            </a:r>
            <a:r>
              <a:rPr lang="en-US" sz="2800" b="1" dirty="0" err="1">
                <a:latin typeface="Consolas" panose="020B0609020204030204" pitchFamily="49" charset="0"/>
              </a:rPr>
              <a:t>IsOnTap</a:t>
            </a:r>
            <a:endParaRPr lang="en-US" sz="2800" b="1" dirty="0">
              <a:latin typeface="Consolas" panose="020B0609020204030204" pitchFamily="49" charset="0"/>
            </a:endParaRPr>
          </a:p>
          <a:p>
            <a:r>
              <a:rPr lang="en-US" sz="2800" b="1" dirty="0">
                <a:latin typeface="Consolas" panose="020B0609020204030204" pitchFamily="49" charset="0"/>
              </a:rPr>
              <a:t> </a:t>
            </a:r>
            <a:r>
              <a:rPr lang="en-US" sz="2800" b="1" dirty="0">
                <a:solidFill>
                  <a:srgbClr val="007456"/>
                </a:solidFill>
                <a:latin typeface="Consolas" panose="020B0609020204030204" pitchFamily="49" charset="0"/>
              </a:rPr>
              <a:t>Brewery</a:t>
            </a:r>
            <a:r>
              <a:rPr lang="en-US" sz="2800" b="1" dirty="0">
                <a:latin typeface="Consolas" panose="020B0609020204030204" pitchFamily="49" charset="0"/>
              </a:rPr>
              <a:t> </a:t>
            </a:r>
            <a:r>
              <a:rPr lang="en-US" sz="2800" b="1" dirty="0" err="1">
                <a:latin typeface="Consolas" panose="020B0609020204030204" pitchFamily="49" charset="0"/>
              </a:rPr>
              <a:t>Brewery</a:t>
            </a:r>
            <a:r>
              <a:rPr lang="en-US" sz="2800" dirty="0">
                <a:latin typeface="Consolas" panose="020B0609020204030204" pitchFamily="49" charset="0"/>
              </a:rPr>
              <a:t> </a:t>
            </a:r>
            <a:endParaRPr lang="en-US" sz="2800" b="1" dirty="0">
              <a:latin typeface="Consolas" panose="020B0609020204030204" pitchFamily="49" charset="0"/>
            </a:endParaRPr>
          </a:p>
        </p:txBody>
      </p:sp>
      <p:sp>
        <p:nvSpPr>
          <p:cNvPr id="12" name="Rectangle 11">
            <a:extLst>
              <a:ext uri="{FF2B5EF4-FFF2-40B4-BE49-F238E27FC236}">
                <a16:creationId xmlns:a16="http://schemas.microsoft.com/office/drawing/2014/main" id="{893A1007-3114-4EEA-9404-2E8CDD368F26}"/>
              </a:ext>
            </a:extLst>
          </p:cNvPr>
          <p:cNvSpPr/>
          <p:nvPr/>
        </p:nvSpPr>
        <p:spPr>
          <a:xfrm>
            <a:off x="1645920"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Our Object</a:t>
            </a:r>
          </a:p>
        </p:txBody>
      </p:sp>
    </p:spTree>
    <p:extLst>
      <p:ext uri="{BB962C8B-B14F-4D97-AF65-F5344CB8AC3E}">
        <p14:creationId xmlns:p14="http://schemas.microsoft.com/office/powerpoint/2010/main" val="102338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26E6B5-4535-4E1E-B5E4-35180B038519}"/>
              </a:ext>
            </a:extLst>
          </p:cNvPr>
          <p:cNvSpPr/>
          <p:nvPr/>
        </p:nvSpPr>
        <p:spPr>
          <a:xfrm>
            <a:off x="6308026"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0E40B7-00BB-41AE-817B-8BC10E92239A}"/>
              </a:ext>
            </a:extLst>
          </p:cNvPr>
          <p:cNvSpPr/>
          <p:nvPr/>
        </p:nvSpPr>
        <p:spPr>
          <a:xfrm>
            <a:off x="6353746"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API 2</a:t>
            </a:r>
          </a:p>
        </p:txBody>
      </p:sp>
      <p:sp>
        <p:nvSpPr>
          <p:cNvPr id="11" name="TextBox 10">
            <a:extLst>
              <a:ext uri="{FF2B5EF4-FFF2-40B4-BE49-F238E27FC236}">
                <a16:creationId xmlns:a16="http://schemas.microsoft.com/office/drawing/2014/main" id="{B612EFF4-5A27-4AB8-B6A4-5458DD9A35D5}"/>
              </a:ext>
            </a:extLst>
          </p:cNvPr>
          <p:cNvSpPr txBox="1"/>
          <p:nvPr/>
        </p:nvSpPr>
        <p:spPr>
          <a:xfrm>
            <a:off x="6312323" y="1648969"/>
            <a:ext cx="3973089" cy="2677656"/>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a:solidFill>
                  <a:srgbClr val="007456"/>
                </a:solidFill>
                <a:latin typeface="Consolas" panose="020B0609020204030204" pitchFamily="49" charset="0"/>
              </a:rPr>
              <a:t>Style</a:t>
            </a:r>
            <a:r>
              <a:rPr lang="en-US" sz="2800" b="1" dirty="0">
                <a:latin typeface="Consolas" panose="020B0609020204030204" pitchFamily="49" charset="0"/>
              </a:rPr>
              <a:t> </a:t>
            </a:r>
            <a:r>
              <a:rPr lang="en-US" sz="2800" b="1" dirty="0" err="1">
                <a:latin typeface="Consolas" panose="020B0609020204030204" pitchFamily="49" charset="0"/>
              </a:rPr>
              <a:t>Style</a:t>
            </a:r>
            <a:endParaRPr lang="en-US" sz="2800" b="1" dirty="0">
              <a:latin typeface="Consolas" panose="020B0609020204030204" pitchFamily="49" charset="0"/>
            </a:endParaRPr>
          </a:p>
          <a:p>
            <a:r>
              <a:rPr lang="en-US" sz="2800" b="1" dirty="0">
                <a:solidFill>
                  <a:srgbClr val="0000E1"/>
                </a:solidFill>
                <a:latin typeface="Consolas" panose="020B0609020204030204" pitchFamily="49" charset="0"/>
              </a:rPr>
              <a:t> string</a:t>
            </a:r>
            <a:r>
              <a:rPr lang="en-US" sz="2800" b="1" dirty="0">
                <a:latin typeface="Consolas" panose="020B0609020204030204" pitchFamily="49" charset="0"/>
              </a:rPr>
              <a:t> Description</a:t>
            </a:r>
          </a:p>
          <a:p>
            <a:r>
              <a:rPr lang="en-US" sz="2800" b="1" dirty="0">
                <a:solidFill>
                  <a:srgbClr val="0000E1"/>
                </a:solidFill>
                <a:latin typeface="Consolas" panose="020B0609020204030204" pitchFamily="49" charset="0"/>
              </a:rPr>
              <a:t> string</a:t>
            </a:r>
            <a:r>
              <a:rPr lang="en-US" sz="2800" b="1" dirty="0">
                <a:latin typeface="Consolas" panose="020B0609020204030204" pitchFamily="49" charset="0"/>
              </a:rPr>
              <a:t> Brewery</a:t>
            </a:r>
            <a:r>
              <a:rPr lang="en-US" sz="2800" dirty="0">
                <a:latin typeface="Consolas" panose="020B0609020204030204" pitchFamily="49" charset="0"/>
              </a:rPr>
              <a:t> </a:t>
            </a:r>
            <a:endParaRPr lang="en-US" sz="2800" b="1" dirty="0">
              <a:latin typeface="Consolas" panose="020B0609020204030204" pitchFamily="49" charset="0"/>
            </a:endParaRP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F182990-22FA-4F7A-B2C5-6D69EA389061}"/>
              </a:ext>
            </a:extLst>
          </p:cNvPr>
          <p:cNvSpPr/>
          <p:nvPr/>
        </p:nvSpPr>
        <p:spPr>
          <a:xfrm>
            <a:off x="1600200"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462832E-A3AF-43E1-AEC9-6ADC06CFA4BB}"/>
              </a:ext>
            </a:extLst>
          </p:cNvPr>
          <p:cNvSpPr txBox="1"/>
          <p:nvPr/>
        </p:nvSpPr>
        <p:spPr>
          <a:xfrm>
            <a:off x="1598199" y="1652284"/>
            <a:ext cx="4191413" cy="3108543"/>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BeerStyle</a:t>
            </a:r>
            <a:r>
              <a:rPr lang="en-US" sz="2800" b="1" dirty="0">
                <a:latin typeface="Consolas" panose="020B0609020204030204" pitchFamily="49" charset="0"/>
              </a:rPr>
              <a:t> Style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Description</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bool</a:t>
            </a:r>
            <a:r>
              <a:rPr lang="en-US" sz="2800" b="1" dirty="0">
                <a:latin typeface="Consolas" panose="020B0609020204030204" pitchFamily="49" charset="0"/>
              </a:rPr>
              <a:t> </a:t>
            </a:r>
            <a:r>
              <a:rPr lang="en-US" sz="2800" b="1" dirty="0" err="1">
                <a:latin typeface="Consolas" panose="020B0609020204030204" pitchFamily="49" charset="0"/>
              </a:rPr>
              <a:t>IsOnTap</a:t>
            </a:r>
            <a:endParaRPr lang="en-US" sz="2800" b="1" dirty="0">
              <a:latin typeface="Consolas" panose="020B0609020204030204" pitchFamily="49" charset="0"/>
            </a:endParaRPr>
          </a:p>
          <a:p>
            <a:r>
              <a:rPr lang="en-US" sz="2800" b="1" dirty="0">
                <a:latin typeface="Consolas" panose="020B0609020204030204" pitchFamily="49" charset="0"/>
              </a:rPr>
              <a:t> </a:t>
            </a:r>
            <a:r>
              <a:rPr lang="en-US" sz="2800" b="1" dirty="0">
                <a:solidFill>
                  <a:srgbClr val="007456"/>
                </a:solidFill>
                <a:latin typeface="Consolas" panose="020B0609020204030204" pitchFamily="49" charset="0"/>
              </a:rPr>
              <a:t>Brewery</a:t>
            </a:r>
            <a:r>
              <a:rPr lang="en-US" sz="2800" b="1" dirty="0">
                <a:latin typeface="Consolas" panose="020B0609020204030204" pitchFamily="49" charset="0"/>
              </a:rPr>
              <a:t> </a:t>
            </a:r>
            <a:r>
              <a:rPr lang="en-US" sz="2800" b="1" dirty="0" err="1">
                <a:latin typeface="Consolas" panose="020B0609020204030204" pitchFamily="49" charset="0"/>
              </a:rPr>
              <a:t>Brewery</a:t>
            </a:r>
            <a:r>
              <a:rPr lang="en-US" sz="2800" dirty="0">
                <a:latin typeface="Consolas" panose="020B0609020204030204" pitchFamily="49" charset="0"/>
              </a:rPr>
              <a:t> </a:t>
            </a:r>
            <a:endParaRPr lang="en-US" sz="2800" b="1" dirty="0">
              <a:latin typeface="Consolas" panose="020B0609020204030204" pitchFamily="49" charset="0"/>
            </a:endParaRPr>
          </a:p>
        </p:txBody>
      </p:sp>
      <p:sp>
        <p:nvSpPr>
          <p:cNvPr id="14" name="Rectangle 13">
            <a:extLst>
              <a:ext uri="{FF2B5EF4-FFF2-40B4-BE49-F238E27FC236}">
                <a16:creationId xmlns:a16="http://schemas.microsoft.com/office/drawing/2014/main" id="{450853D7-3DCF-4C5E-9187-3238E304E066}"/>
              </a:ext>
            </a:extLst>
          </p:cNvPr>
          <p:cNvSpPr/>
          <p:nvPr/>
        </p:nvSpPr>
        <p:spPr>
          <a:xfrm>
            <a:off x="1645920"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Our Object</a:t>
            </a:r>
          </a:p>
        </p:txBody>
      </p:sp>
    </p:spTree>
    <p:extLst>
      <p:ext uri="{BB962C8B-B14F-4D97-AF65-F5344CB8AC3E}">
        <p14:creationId xmlns:p14="http://schemas.microsoft.com/office/powerpoint/2010/main" val="223635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2443E4B-01AC-459C-B402-C34F5BFD50FB}"/>
              </a:ext>
            </a:extLst>
          </p:cNvPr>
          <p:cNvSpPr/>
          <p:nvPr/>
        </p:nvSpPr>
        <p:spPr>
          <a:xfrm>
            <a:off x="6308026"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47205D4-C8CF-4C14-9426-62BBC9B26B69}"/>
              </a:ext>
            </a:extLst>
          </p:cNvPr>
          <p:cNvSpPr/>
          <p:nvPr/>
        </p:nvSpPr>
        <p:spPr>
          <a:xfrm>
            <a:off x="6353746"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API 2</a:t>
            </a:r>
          </a:p>
        </p:txBody>
      </p:sp>
      <p:sp>
        <p:nvSpPr>
          <p:cNvPr id="39" name="TextBox 38">
            <a:extLst>
              <a:ext uri="{FF2B5EF4-FFF2-40B4-BE49-F238E27FC236}">
                <a16:creationId xmlns:a16="http://schemas.microsoft.com/office/drawing/2014/main" id="{AEDF4421-6105-40C7-A642-CF02D22B3D35}"/>
              </a:ext>
            </a:extLst>
          </p:cNvPr>
          <p:cNvSpPr txBox="1"/>
          <p:nvPr/>
        </p:nvSpPr>
        <p:spPr>
          <a:xfrm>
            <a:off x="6312323" y="1648969"/>
            <a:ext cx="3973089" cy="2677656"/>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a:solidFill>
                  <a:srgbClr val="007456"/>
                </a:solidFill>
                <a:latin typeface="Consolas" panose="020B0609020204030204" pitchFamily="49" charset="0"/>
              </a:rPr>
              <a:t>Style</a:t>
            </a:r>
            <a:r>
              <a:rPr lang="en-US" sz="2800" b="1" dirty="0">
                <a:latin typeface="Consolas" panose="020B0609020204030204" pitchFamily="49" charset="0"/>
              </a:rPr>
              <a:t> </a:t>
            </a:r>
            <a:r>
              <a:rPr lang="en-US" sz="2800" b="1" dirty="0" err="1">
                <a:latin typeface="Consolas" panose="020B0609020204030204" pitchFamily="49" charset="0"/>
              </a:rPr>
              <a:t>Style</a:t>
            </a:r>
            <a:endParaRPr lang="en-US" sz="2800" b="1" dirty="0">
              <a:latin typeface="Consolas" panose="020B0609020204030204" pitchFamily="49" charset="0"/>
            </a:endParaRPr>
          </a:p>
          <a:p>
            <a:r>
              <a:rPr lang="en-US" sz="2800" b="1" dirty="0">
                <a:solidFill>
                  <a:srgbClr val="0000E1"/>
                </a:solidFill>
                <a:latin typeface="Consolas" panose="020B0609020204030204" pitchFamily="49" charset="0"/>
              </a:rPr>
              <a:t> string</a:t>
            </a:r>
            <a:r>
              <a:rPr lang="en-US" sz="2800" b="1" dirty="0">
                <a:latin typeface="Consolas" panose="020B0609020204030204" pitchFamily="49" charset="0"/>
              </a:rPr>
              <a:t> Description</a:t>
            </a:r>
          </a:p>
          <a:p>
            <a:r>
              <a:rPr lang="en-US" sz="2800" b="1" dirty="0">
                <a:solidFill>
                  <a:srgbClr val="0000E1"/>
                </a:solidFill>
                <a:latin typeface="Consolas" panose="020B0609020204030204" pitchFamily="49" charset="0"/>
              </a:rPr>
              <a:t> string</a:t>
            </a:r>
            <a:r>
              <a:rPr lang="en-US" sz="2800" b="1" dirty="0">
                <a:latin typeface="Consolas" panose="020B0609020204030204" pitchFamily="49" charset="0"/>
              </a:rPr>
              <a:t> Brewery</a:t>
            </a:r>
            <a:r>
              <a:rPr lang="en-US" sz="2800" dirty="0">
                <a:latin typeface="Consolas" panose="020B0609020204030204" pitchFamily="49" charset="0"/>
              </a:rPr>
              <a:t> </a:t>
            </a:r>
            <a:endParaRPr lang="en-US" sz="2800" b="1" dirty="0">
              <a:latin typeface="Consolas" panose="020B0609020204030204" pitchFamily="49" charset="0"/>
            </a:endParaRP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285C2BD-6338-4B25-9CC5-AD1BCAE4E7C4}"/>
              </a:ext>
            </a:extLst>
          </p:cNvPr>
          <p:cNvSpPr/>
          <p:nvPr/>
        </p:nvSpPr>
        <p:spPr>
          <a:xfrm>
            <a:off x="1600200" y="621792"/>
            <a:ext cx="4288536" cy="4188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07ED04F-64CF-4BEB-9B6B-1CC2463E4B20}"/>
              </a:ext>
            </a:extLst>
          </p:cNvPr>
          <p:cNvSpPr txBox="1"/>
          <p:nvPr/>
        </p:nvSpPr>
        <p:spPr>
          <a:xfrm>
            <a:off x="1598199" y="1652284"/>
            <a:ext cx="4191413" cy="3108543"/>
          </a:xfrm>
          <a:prstGeom prst="rect">
            <a:avLst/>
          </a:prstGeom>
          <a:noFill/>
        </p:spPr>
        <p:txBody>
          <a:bodyPr wrap="square" rtlCol="0">
            <a:spAutoFit/>
          </a:bodyPr>
          <a:lstStyle/>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Id</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Name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Abv</a:t>
            </a:r>
          </a:p>
          <a:p>
            <a:r>
              <a:rPr lang="en-US" sz="2800" b="1" dirty="0">
                <a:latin typeface="Consolas" panose="020B0609020204030204" pitchFamily="49" charset="0"/>
              </a:rPr>
              <a:t> </a:t>
            </a:r>
            <a:r>
              <a:rPr lang="en-US" sz="2800" b="1" dirty="0" err="1">
                <a:solidFill>
                  <a:srgbClr val="007456"/>
                </a:solidFill>
                <a:latin typeface="Consolas" panose="020B0609020204030204" pitchFamily="49" charset="0"/>
              </a:rPr>
              <a:t>BeerStyle</a:t>
            </a:r>
            <a:r>
              <a:rPr lang="en-US" sz="2800" b="1" dirty="0">
                <a:latin typeface="Consolas" panose="020B0609020204030204" pitchFamily="49" charset="0"/>
              </a:rPr>
              <a:t> Style</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string</a:t>
            </a:r>
            <a:r>
              <a:rPr lang="en-US" sz="2800" b="1" dirty="0">
                <a:latin typeface="Consolas" panose="020B0609020204030204" pitchFamily="49" charset="0"/>
              </a:rPr>
              <a:t> Description</a:t>
            </a:r>
          </a:p>
          <a:p>
            <a:r>
              <a:rPr lang="en-US" sz="2800" b="1" dirty="0">
                <a:latin typeface="Consolas" panose="020B0609020204030204" pitchFamily="49" charset="0"/>
              </a:rPr>
              <a:t> </a:t>
            </a:r>
            <a:r>
              <a:rPr lang="en-US" sz="2800" b="1" dirty="0">
                <a:solidFill>
                  <a:srgbClr val="0000E1"/>
                </a:solidFill>
                <a:latin typeface="Consolas" panose="020B0609020204030204" pitchFamily="49" charset="0"/>
              </a:rPr>
              <a:t>bool</a:t>
            </a:r>
            <a:r>
              <a:rPr lang="en-US" sz="2800" b="1" dirty="0">
                <a:latin typeface="Consolas" panose="020B0609020204030204" pitchFamily="49" charset="0"/>
              </a:rPr>
              <a:t> </a:t>
            </a:r>
            <a:r>
              <a:rPr lang="en-US" sz="2800" b="1" dirty="0" err="1">
                <a:latin typeface="Consolas" panose="020B0609020204030204" pitchFamily="49" charset="0"/>
              </a:rPr>
              <a:t>IsOnTap</a:t>
            </a:r>
            <a:endParaRPr lang="en-US" sz="2800" b="1" dirty="0">
              <a:latin typeface="Consolas" panose="020B0609020204030204" pitchFamily="49" charset="0"/>
            </a:endParaRPr>
          </a:p>
          <a:p>
            <a:r>
              <a:rPr lang="en-US" sz="2800" b="1" dirty="0">
                <a:latin typeface="Consolas" panose="020B0609020204030204" pitchFamily="49" charset="0"/>
              </a:rPr>
              <a:t> </a:t>
            </a:r>
            <a:r>
              <a:rPr lang="en-US" sz="2800" b="1" dirty="0">
                <a:solidFill>
                  <a:srgbClr val="007456"/>
                </a:solidFill>
                <a:latin typeface="Consolas" panose="020B0609020204030204" pitchFamily="49" charset="0"/>
              </a:rPr>
              <a:t>Brewery</a:t>
            </a:r>
            <a:r>
              <a:rPr lang="en-US" sz="2800" b="1" dirty="0">
                <a:latin typeface="Consolas" panose="020B0609020204030204" pitchFamily="49" charset="0"/>
              </a:rPr>
              <a:t> </a:t>
            </a:r>
            <a:r>
              <a:rPr lang="en-US" sz="2800" b="1" dirty="0" err="1">
                <a:latin typeface="Consolas" panose="020B0609020204030204" pitchFamily="49" charset="0"/>
              </a:rPr>
              <a:t>Brewery</a:t>
            </a:r>
            <a:r>
              <a:rPr lang="en-US" sz="2800" dirty="0">
                <a:latin typeface="Consolas" panose="020B0609020204030204" pitchFamily="49" charset="0"/>
              </a:rPr>
              <a:t> </a:t>
            </a:r>
            <a:endParaRPr lang="en-US" sz="2800" b="1" dirty="0">
              <a:latin typeface="Consolas" panose="020B0609020204030204" pitchFamily="49" charset="0"/>
            </a:endParaRPr>
          </a:p>
        </p:txBody>
      </p:sp>
      <p:sp>
        <p:nvSpPr>
          <p:cNvPr id="22" name="Rectangle 21">
            <a:extLst>
              <a:ext uri="{FF2B5EF4-FFF2-40B4-BE49-F238E27FC236}">
                <a16:creationId xmlns:a16="http://schemas.microsoft.com/office/drawing/2014/main" id="{929EA515-65EB-472D-8023-6D60F6C842E2}"/>
              </a:ext>
            </a:extLst>
          </p:cNvPr>
          <p:cNvSpPr/>
          <p:nvPr/>
        </p:nvSpPr>
        <p:spPr>
          <a:xfrm>
            <a:off x="1645920" y="658368"/>
            <a:ext cx="4206240" cy="990601"/>
          </a:xfrm>
          <a:prstGeom prst="rect">
            <a:avLst/>
          </a:prstGeom>
          <a:solidFill>
            <a:srgbClr val="9D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Our Object</a:t>
            </a:r>
          </a:p>
        </p:txBody>
      </p:sp>
      <p:cxnSp>
        <p:nvCxnSpPr>
          <p:cNvPr id="40" name="Straight Arrow Connector 39">
            <a:extLst>
              <a:ext uri="{FF2B5EF4-FFF2-40B4-BE49-F238E27FC236}">
                <a16:creationId xmlns:a16="http://schemas.microsoft.com/office/drawing/2014/main" id="{B77A807B-370E-4A7D-B5FC-BA550FCB0F00}"/>
              </a:ext>
            </a:extLst>
          </p:cNvPr>
          <p:cNvCxnSpPr>
            <a:cxnSpLocks/>
          </p:cNvCxnSpPr>
          <p:nvPr/>
        </p:nvCxnSpPr>
        <p:spPr>
          <a:xfrm flipH="1">
            <a:off x="3732212" y="1920240"/>
            <a:ext cx="2747836"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0636D8-D7D4-4A90-A8EF-F3047878FD0E}"/>
              </a:ext>
            </a:extLst>
          </p:cNvPr>
          <p:cNvCxnSpPr>
            <a:cxnSpLocks/>
          </p:cNvCxnSpPr>
          <p:nvPr/>
        </p:nvCxnSpPr>
        <p:spPr>
          <a:xfrm flipH="1">
            <a:off x="4113212" y="2340864"/>
            <a:ext cx="2362200"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A4F1B2F-1153-4F93-97D4-803F9C1064FD}"/>
              </a:ext>
            </a:extLst>
          </p:cNvPr>
          <p:cNvCxnSpPr>
            <a:cxnSpLocks/>
          </p:cNvCxnSpPr>
          <p:nvPr/>
        </p:nvCxnSpPr>
        <p:spPr>
          <a:xfrm flipH="1">
            <a:off x="3960812" y="2761488"/>
            <a:ext cx="2514600"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EFC1C86-B621-4982-BA7A-B17F0FCA0057}"/>
              </a:ext>
            </a:extLst>
          </p:cNvPr>
          <p:cNvCxnSpPr>
            <a:cxnSpLocks/>
          </p:cNvCxnSpPr>
          <p:nvPr/>
        </p:nvCxnSpPr>
        <p:spPr>
          <a:xfrm flipH="1">
            <a:off x="4875212" y="3182112"/>
            <a:ext cx="1600200"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4E67D3A-2988-4564-808E-E5836E3873A4}"/>
              </a:ext>
            </a:extLst>
          </p:cNvPr>
          <p:cNvCxnSpPr>
            <a:cxnSpLocks/>
          </p:cNvCxnSpPr>
          <p:nvPr/>
        </p:nvCxnSpPr>
        <p:spPr>
          <a:xfrm flipH="1">
            <a:off x="5484812" y="3602736"/>
            <a:ext cx="990600" cy="0"/>
          </a:xfrm>
          <a:prstGeom prst="straightConnector1">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66017FDE-E294-4769-BF16-3270D4BA9754}"/>
              </a:ext>
            </a:extLst>
          </p:cNvPr>
          <p:cNvCxnSpPr>
            <a:cxnSpLocks/>
          </p:cNvCxnSpPr>
          <p:nvPr/>
        </p:nvCxnSpPr>
        <p:spPr>
          <a:xfrm rot="10800000" flipV="1">
            <a:off x="4951412" y="4038600"/>
            <a:ext cx="1524000" cy="457200"/>
          </a:xfrm>
          <a:prstGeom prst="curvedConnector3">
            <a:avLst/>
          </a:prstGeom>
          <a:ln w="63500">
            <a:solidFill>
              <a:srgbClr val="9DBFB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33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147C68B-5FCC-4FA9-98F2-6060AF100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8312" y="154260"/>
            <a:ext cx="6172200" cy="5827044"/>
          </a:xfrm>
          <a:prstGeom prst="rect">
            <a:avLst/>
          </a:prstGeom>
        </p:spPr>
      </p:pic>
    </p:spTree>
    <p:extLst>
      <p:ext uri="{BB962C8B-B14F-4D97-AF65-F5344CB8AC3E}">
        <p14:creationId xmlns:p14="http://schemas.microsoft.com/office/powerpoint/2010/main" val="217313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588D4-6CE6-4E3E-BEBE-8108D7A3B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111" y="152399"/>
            <a:ext cx="8610600" cy="5710477"/>
          </a:xfrm>
          <a:prstGeom prst="rect">
            <a:avLst/>
          </a:prstGeom>
          <a:ln>
            <a:noFill/>
          </a:ln>
          <a:effectLst>
            <a:outerShdw blurRad="190500" algn="tl" rotWithShape="0">
              <a:srgbClr val="000000">
                <a:alpha val="70000"/>
              </a:srgbClr>
            </a:outerShdw>
          </a:effectLst>
        </p:spPr>
      </p:pic>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612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solidFill>
                  <a:schemeClr val="tx1">
                    <a:lumMod val="75000"/>
                    <a:lumOff val="25000"/>
                  </a:schemeClr>
                </a:solidFill>
              </a:rPr>
              <a:t>Response Types for RPC and REST</a:t>
            </a:r>
          </a:p>
        </p:txBody>
      </p:sp>
      <p:sp>
        <p:nvSpPr>
          <p:cNvPr id="14" name="Content Placeholder 13"/>
          <p:cNvSpPr>
            <a:spLocks noGrp="1"/>
          </p:cNvSpPr>
          <p:nvPr>
            <p:ph idx="1"/>
          </p:nvPr>
        </p:nvSpPr>
        <p:spPr/>
        <p:txBody>
          <a:bodyPr/>
          <a:lstStyle/>
          <a:p>
            <a:pPr>
              <a:buClr>
                <a:srgbClr val="9DBFBE"/>
              </a:buClr>
              <a:buFont typeface="Arial" panose="020B0604020202020204" pitchFamily="34" charset="0"/>
              <a:buChar char="•"/>
            </a:pPr>
            <a:r>
              <a:rPr lang="en-US" sz="3200" dirty="0">
                <a:solidFill>
                  <a:schemeClr val="tx1">
                    <a:lumMod val="75000"/>
                    <a:lumOff val="25000"/>
                  </a:schemeClr>
                </a:solidFill>
              </a:rPr>
              <a:t> Json</a:t>
            </a:r>
          </a:p>
          <a:p>
            <a:pPr>
              <a:buClr>
                <a:srgbClr val="9DBFBE"/>
              </a:buClr>
              <a:buFont typeface="Arial" panose="020B0604020202020204" pitchFamily="34" charset="0"/>
              <a:buChar char="•"/>
            </a:pPr>
            <a:r>
              <a:rPr lang="en-US" sz="3200" dirty="0">
                <a:solidFill>
                  <a:schemeClr val="tx1">
                    <a:lumMod val="75000"/>
                    <a:lumOff val="25000"/>
                  </a:schemeClr>
                </a:solidFill>
              </a:rPr>
              <a:t> XML</a:t>
            </a:r>
          </a:p>
          <a:p>
            <a:pPr>
              <a:buClr>
                <a:srgbClr val="9DBFBE"/>
              </a:buClr>
              <a:buFont typeface="Arial" panose="020B0604020202020204" pitchFamily="34" charset="0"/>
              <a:buChar char="•"/>
            </a:pPr>
            <a:r>
              <a:rPr lang="en-US" sz="3200" dirty="0">
                <a:solidFill>
                  <a:schemeClr val="tx1">
                    <a:lumMod val="75000"/>
                    <a:lumOff val="25000"/>
                  </a:schemeClr>
                </a:solidFill>
              </a:rPr>
              <a:t> PHP</a:t>
            </a:r>
            <a:endParaRPr lang="en-US" dirty="0">
              <a:solidFill>
                <a:schemeClr val="tx1">
                  <a:lumMod val="75000"/>
                  <a:lumOff val="25000"/>
                </a:schemeClr>
              </a:solidFill>
            </a:endParaRPr>
          </a:p>
          <a:p>
            <a:pPr marL="0" indent="0">
              <a:buNone/>
            </a:pPr>
            <a:endParaRPr lang="en-US" dirty="0"/>
          </a:p>
        </p:txBody>
      </p:sp>
      <p:cxnSp>
        <p:nvCxnSpPr>
          <p:cNvPr id="4" name="Straight Connector 3">
            <a:extLst>
              <a:ext uri="{FF2B5EF4-FFF2-40B4-BE49-F238E27FC236}">
                <a16:creationId xmlns:a16="http://schemas.microsoft.com/office/drawing/2014/main" id="{750A8A9B-6B4A-487C-98FD-5672923AE0BF}"/>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A60D9EB-0206-47AF-8BA6-5D7D5278B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2793AC0E-CFB6-47CC-B353-225913A10765}"/>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F64C1B-480E-47BE-B9A8-EA1A8E302B47}"/>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58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solidFill>
                  <a:schemeClr val="tx1">
                    <a:lumMod val="75000"/>
                    <a:lumOff val="25000"/>
                  </a:schemeClr>
                </a:solidFill>
              </a:rPr>
              <a:t>Code Review</a:t>
            </a:r>
          </a:p>
        </p:txBody>
      </p:sp>
      <p:sp>
        <p:nvSpPr>
          <p:cNvPr id="14" name="Content Placeholder 13"/>
          <p:cNvSpPr>
            <a:spLocks noGrp="1"/>
          </p:cNvSpPr>
          <p:nvPr>
            <p:ph idx="1"/>
          </p:nvPr>
        </p:nvSpPr>
        <p:spPr/>
        <p:txBody>
          <a:bodyPr>
            <a:normAutofit/>
          </a:bodyPr>
          <a:lstStyle/>
          <a:p>
            <a:pPr>
              <a:buClr>
                <a:srgbClr val="9DBFBE"/>
              </a:buClr>
            </a:pPr>
            <a:r>
              <a:rPr lang="en-US" sz="3200" dirty="0">
                <a:solidFill>
                  <a:schemeClr val="tx1">
                    <a:lumMod val="75000"/>
                    <a:lumOff val="25000"/>
                  </a:schemeClr>
                </a:solidFill>
              </a:rPr>
              <a:t>Separate service layer</a:t>
            </a:r>
          </a:p>
          <a:p>
            <a:pPr>
              <a:buClr>
                <a:srgbClr val="9DBFBE"/>
              </a:buClr>
            </a:pPr>
            <a:r>
              <a:rPr lang="en-US" sz="3200" dirty="0">
                <a:solidFill>
                  <a:schemeClr val="tx1">
                    <a:lumMod val="75000"/>
                    <a:lumOff val="25000"/>
                  </a:schemeClr>
                </a:solidFill>
              </a:rPr>
              <a:t>Interface for your service class</a:t>
            </a:r>
          </a:p>
          <a:p>
            <a:pPr>
              <a:buClr>
                <a:srgbClr val="9DBFBE"/>
              </a:buClr>
            </a:pPr>
            <a:r>
              <a:rPr lang="en-US" sz="3200" dirty="0">
                <a:solidFill>
                  <a:schemeClr val="tx1">
                    <a:lumMod val="75000"/>
                    <a:lumOff val="25000"/>
                  </a:schemeClr>
                </a:solidFill>
              </a:rPr>
              <a:t>Response objects</a:t>
            </a:r>
          </a:p>
          <a:p>
            <a:pPr>
              <a:buClr>
                <a:srgbClr val="9DBFBE"/>
              </a:buClr>
            </a:pPr>
            <a:r>
              <a:rPr lang="en-US" sz="3200" dirty="0">
                <a:solidFill>
                  <a:schemeClr val="tx1">
                    <a:lumMod val="75000"/>
                    <a:lumOff val="25000"/>
                  </a:schemeClr>
                </a:solidFill>
              </a:rPr>
              <a:t>Try/Catches</a:t>
            </a:r>
          </a:p>
          <a:p>
            <a:pPr>
              <a:buClr>
                <a:srgbClr val="9DBFBE"/>
              </a:buClr>
            </a:pPr>
            <a:r>
              <a:rPr lang="en-US" sz="3200" dirty="0">
                <a:solidFill>
                  <a:schemeClr val="tx1">
                    <a:lumMod val="75000"/>
                    <a:lumOff val="25000"/>
                  </a:schemeClr>
                </a:solidFill>
              </a:rPr>
              <a:t>Logging</a:t>
            </a:r>
          </a:p>
          <a:p>
            <a:pPr>
              <a:buClr>
                <a:srgbClr val="9DBFBE"/>
              </a:buClr>
            </a:pPr>
            <a:r>
              <a:rPr lang="en-US" sz="3200" dirty="0">
                <a:solidFill>
                  <a:schemeClr val="tx1">
                    <a:lumMod val="75000"/>
                    <a:lumOff val="25000"/>
                  </a:schemeClr>
                </a:solidFill>
              </a:rPr>
              <a:t>Use your own objects</a:t>
            </a:r>
          </a:p>
          <a:p>
            <a:pPr>
              <a:buClr>
                <a:srgbClr val="9DBFBE"/>
              </a:buClr>
            </a:pPr>
            <a:r>
              <a:rPr lang="en-US" sz="3200" dirty="0">
                <a:solidFill>
                  <a:schemeClr val="tx1">
                    <a:lumMod val="75000"/>
                    <a:lumOff val="25000"/>
                  </a:schemeClr>
                </a:solidFill>
              </a:rPr>
              <a:t>Cache results</a:t>
            </a:r>
          </a:p>
          <a:p>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76797151-110F-4582-BDD1-C17ECC636A96}"/>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044D840-B85B-4F79-A223-494291C9E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AD8E32C5-D1AA-4276-A75E-D2DFF6A57A83}"/>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1E71352-84ED-4B79-B1F2-C279305B6548}"/>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657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42583F4-0432-4B24-8C36-A89CE5DBD7F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66520" y="689453"/>
            <a:ext cx="10055781" cy="3032756"/>
          </a:xfrm>
          <a:ln>
            <a:noFill/>
          </a:ln>
        </p:spPr>
        <p:txBody>
          <a:bodyPr>
            <a:normAutofit/>
          </a:bodyPr>
          <a:lstStyle/>
          <a:p>
            <a:pPr algn="l"/>
            <a:r>
              <a:rPr lang="en-US" sz="8000" dirty="0">
                <a:solidFill>
                  <a:schemeClr val="tx1">
                    <a:lumMod val="75000"/>
                    <a:lumOff val="25000"/>
                  </a:schemeClr>
                </a:solidFill>
              </a:rPr>
              <a:t>Communicating </a:t>
            </a:r>
            <a:br>
              <a:rPr lang="en-US" sz="8000" dirty="0">
                <a:solidFill>
                  <a:schemeClr val="tx1">
                    <a:lumMod val="75000"/>
                    <a:lumOff val="25000"/>
                  </a:schemeClr>
                </a:solidFill>
              </a:rPr>
            </a:br>
            <a:r>
              <a:rPr lang="en-US" sz="8000" dirty="0">
                <a:solidFill>
                  <a:schemeClr val="tx1">
                    <a:lumMod val="75000"/>
                    <a:lumOff val="25000"/>
                  </a:schemeClr>
                </a:solidFill>
              </a:rPr>
              <a:t>with Owner</a:t>
            </a:r>
          </a:p>
        </p:txBody>
      </p:sp>
      <p:pic>
        <p:nvPicPr>
          <p:cNvPr id="5" name="Picture 4">
            <a:extLst>
              <a:ext uri="{FF2B5EF4-FFF2-40B4-BE49-F238E27FC236}">
                <a16:creationId xmlns:a16="http://schemas.microsoft.com/office/drawing/2014/main" id="{85CB3467-6D1D-4573-B48B-48C450014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4" name="Straight Connector 3">
            <a:extLst>
              <a:ext uri="{FF2B5EF4-FFF2-40B4-BE49-F238E27FC236}">
                <a16:creationId xmlns:a16="http://schemas.microsoft.com/office/drawing/2014/main" id="{CEABC43A-7E2F-4302-B7AA-DE994C02EFB1}"/>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0FB806-1E06-4200-8927-1BC8F7E09658}"/>
              </a:ext>
            </a:extLst>
          </p:cNvPr>
          <p:cNvCxnSpPr>
            <a:cxnSpLocks/>
          </p:cNvCxnSpPr>
          <p:nvPr/>
        </p:nvCxnSpPr>
        <p:spPr>
          <a:xfrm>
            <a:off x="1066520" y="3886200"/>
            <a:ext cx="1005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382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solidFill>
                  <a:schemeClr val="tx1">
                    <a:lumMod val="75000"/>
                    <a:lumOff val="25000"/>
                  </a:schemeClr>
                </a:solidFill>
              </a:rPr>
              <a:t>Cheers to Good Communication</a:t>
            </a:r>
          </a:p>
        </p:txBody>
      </p:sp>
      <p:sp>
        <p:nvSpPr>
          <p:cNvPr id="14" name="Content Placeholder 13"/>
          <p:cNvSpPr>
            <a:spLocks noGrp="1"/>
          </p:cNvSpPr>
          <p:nvPr>
            <p:ph idx="1"/>
          </p:nvPr>
        </p:nvSpPr>
        <p:spPr/>
        <p:txBody>
          <a:bodyPr/>
          <a:lstStyle/>
          <a:p>
            <a:pPr>
              <a:buClr>
                <a:srgbClr val="9DBFBE"/>
              </a:buClr>
            </a:pPr>
            <a:r>
              <a:rPr lang="en-US" sz="3200" dirty="0">
                <a:solidFill>
                  <a:schemeClr val="tx1">
                    <a:lumMod val="75000"/>
                    <a:lumOff val="25000"/>
                  </a:schemeClr>
                </a:solidFill>
              </a:rPr>
              <a:t>First… consult the documentation</a:t>
            </a:r>
          </a:p>
          <a:p>
            <a:pPr>
              <a:buClr>
                <a:srgbClr val="9DBFBE"/>
              </a:buClr>
            </a:pPr>
            <a:r>
              <a:rPr lang="en-US" sz="3200" dirty="0">
                <a:solidFill>
                  <a:schemeClr val="tx1">
                    <a:lumMod val="75000"/>
                    <a:lumOff val="25000"/>
                  </a:schemeClr>
                </a:solidFill>
              </a:rPr>
              <a:t>Utilize their ticketing system</a:t>
            </a:r>
          </a:p>
          <a:p>
            <a:pPr>
              <a:buClr>
                <a:srgbClr val="9DBFBE"/>
              </a:buClr>
            </a:pPr>
            <a:r>
              <a:rPr lang="en-US" sz="3200" dirty="0">
                <a:solidFill>
                  <a:schemeClr val="tx1">
                    <a:lumMod val="75000"/>
                    <a:lumOff val="25000"/>
                  </a:schemeClr>
                </a:solidFill>
              </a:rPr>
              <a:t>Provide raw request and response</a:t>
            </a:r>
          </a:p>
          <a:p>
            <a:pPr>
              <a:buClr>
                <a:srgbClr val="9DBFBE"/>
              </a:buClr>
            </a:pPr>
            <a:r>
              <a:rPr lang="en-US" sz="3200" dirty="0">
                <a:solidFill>
                  <a:schemeClr val="tx1">
                    <a:lumMod val="75000"/>
                    <a:lumOff val="25000"/>
                  </a:schemeClr>
                </a:solidFill>
              </a:rPr>
              <a:t>Be nice</a:t>
            </a:r>
          </a:p>
          <a:p>
            <a:pPr marL="0" indent="0">
              <a:buNone/>
            </a:pPr>
            <a:endParaRPr lang="en-US" dirty="0"/>
          </a:p>
        </p:txBody>
      </p:sp>
      <p:cxnSp>
        <p:nvCxnSpPr>
          <p:cNvPr id="4" name="Straight Connector 3">
            <a:extLst>
              <a:ext uri="{FF2B5EF4-FFF2-40B4-BE49-F238E27FC236}">
                <a16:creationId xmlns:a16="http://schemas.microsoft.com/office/drawing/2014/main" id="{FEC7E601-99E1-4D07-AA91-EEB7B7A11DEC}"/>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87D63ED-2250-4A30-BBFD-910D2DD66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6" name="Straight Connector 5">
            <a:extLst>
              <a:ext uri="{FF2B5EF4-FFF2-40B4-BE49-F238E27FC236}">
                <a16:creationId xmlns:a16="http://schemas.microsoft.com/office/drawing/2014/main" id="{F795EF85-29EE-4FFC-A9D4-E69C610050F6}"/>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B01F36-29D0-4277-B1A7-6E99F16620FF}"/>
              </a:ext>
            </a:extLst>
          </p:cNvPr>
          <p:cNvCxnSpPr>
            <a:cxnSpLocks/>
          </p:cNvCxnSpPr>
          <p:nvPr/>
        </p:nvCxnSpPr>
        <p:spPr>
          <a:xfrm>
            <a:off x="839231" y="1447800"/>
            <a:ext cx="1051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110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6F507C0-F1CC-43C8-B4A3-789D064BB832}"/>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4988CD8-6E0C-472F-B4F7-89E65D0D7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B1910CDC-4881-4C35-9447-A6FC7A805BC3}"/>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815F8A-0DC4-4CCF-9255-A9E28C4FA8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7012" y="4343400"/>
            <a:ext cx="3124200" cy="1596547"/>
          </a:xfrm>
          <a:prstGeom prst="rect">
            <a:avLst/>
          </a:prstGeom>
        </p:spPr>
      </p:pic>
      <p:sp>
        <p:nvSpPr>
          <p:cNvPr id="10" name="TextBox 9">
            <a:extLst>
              <a:ext uri="{FF2B5EF4-FFF2-40B4-BE49-F238E27FC236}">
                <a16:creationId xmlns:a16="http://schemas.microsoft.com/office/drawing/2014/main" id="{22A7DC02-6F14-4EA0-B99A-4A5E50878E04}"/>
              </a:ext>
            </a:extLst>
          </p:cNvPr>
          <p:cNvSpPr txBox="1"/>
          <p:nvPr/>
        </p:nvSpPr>
        <p:spPr>
          <a:xfrm>
            <a:off x="7817120" y="4348891"/>
            <a:ext cx="3124199" cy="1591056"/>
          </a:xfrm>
          <a:prstGeom prst="rect">
            <a:avLst/>
          </a:prstGeom>
          <a:noFill/>
          <a:ln w="82550">
            <a:solidFill>
              <a:srgbClr val="84867B"/>
            </a:solidFill>
            <a:miter lim="800000"/>
          </a:ln>
        </p:spPr>
        <p:txBody>
          <a:bodyPr wrap="square" rtlCol="0">
            <a:spAutoFit/>
          </a:bodyPr>
          <a:lstStyle/>
          <a:p>
            <a:endParaRPr lang="en-US" dirty="0"/>
          </a:p>
        </p:txBody>
      </p:sp>
      <p:sp>
        <p:nvSpPr>
          <p:cNvPr id="12" name="Title 1">
            <a:extLst>
              <a:ext uri="{FF2B5EF4-FFF2-40B4-BE49-F238E27FC236}">
                <a16:creationId xmlns:a16="http://schemas.microsoft.com/office/drawing/2014/main" id="{64214296-6B22-47EA-98D3-07F97AD16879}"/>
              </a:ext>
            </a:extLst>
          </p:cNvPr>
          <p:cNvSpPr>
            <a:spLocks noGrp="1"/>
          </p:cNvSpPr>
          <p:nvPr>
            <p:ph type="ctrTitle"/>
          </p:nvPr>
        </p:nvSpPr>
        <p:spPr>
          <a:xfrm>
            <a:off x="1066520" y="918053"/>
            <a:ext cx="10055781" cy="3032756"/>
          </a:xfrm>
          <a:ln>
            <a:noFill/>
          </a:ln>
        </p:spPr>
        <p:txBody>
          <a:bodyPr>
            <a:normAutofit/>
          </a:bodyPr>
          <a:lstStyle/>
          <a:p>
            <a:pPr algn="l"/>
            <a:r>
              <a:rPr lang="en-US" sz="8000" dirty="0">
                <a:solidFill>
                  <a:schemeClr val="tx1">
                    <a:lumMod val="75000"/>
                    <a:lumOff val="25000"/>
                  </a:schemeClr>
                </a:solidFill>
              </a:rPr>
              <a:t>Drink Responsibly! </a:t>
            </a:r>
            <a:br>
              <a:rPr lang="en-US" sz="8000" dirty="0">
                <a:solidFill>
                  <a:schemeClr val="tx1">
                    <a:lumMod val="75000"/>
                    <a:lumOff val="25000"/>
                  </a:schemeClr>
                </a:solidFill>
              </a:rPr>
            </a:br>
            <a:br>
              <a:rPr lang="en-US" sz="2200" dirty="0">
                <a:solidFill>
                  <a:schemeClr val="tx1">
                    <a:lumMod val="75000"/>
                    <a:lumOff val="25000"/>
                  </a:schemeClr>
                </a:solidFill>
              </a:rPr>
            </a:br>
            <a:r>
              <a:rPr lang="en-US" sz="6000" dirty="0">
                <a:solidFill>
                  <a:schemeClr val="tx1">
                    <a:lumMod val="75000"/>
                    <a:lumOff val="25000"/>
                  </a:schemeClr>
                </a:solidFill>
              </a:rPr>
              <a:t>Questions?</a:t>
            </a:r>
          </a:p>
        </p:txBody>
      </p:sp>
      <p:cxnSp>
        <p:nvCxnSpPr>
          <p:cNvPr id="13" name="Straight Connector 12">
            <a:extLst>
              <a:ext uri="{FF2B5EF4-FFF2-40B4-BE49-F238E27FC236}">
                <a16:creationId xmlns:a16="http://schemas.microsoft.com/office/drawing/2014/main" id="{F723C57F-3141-4E2F-8823-CFF4E1727D70}"/>
              </a:ext>
            </a:extLst>
          </p:cNvPr>
          <p:cNvCxnSpPr>
            <a:cxnSpLocks/>
          </p:cNvCxnSpPr>
          <p:nvPr/>
        </p:nvCxnSpPr>
        <p:spPr>
          <a:xfrm>
            <a:off x="1066520" y="4114800"/>
            <a:ext cx="1005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132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DD4FCB-4262-49B1-893F-7798BD28ACC2}"/>
              </a:ext>
            </a:extLst>
          </p:cNvPr>
          <p:cNvSpPr/>
          <p:nvPr/>
        </p:nvSpPr>
        <p:spPr>
          <a:xfrm>
            <a:off x="1188720" y="304800"/>
            <a:ext cx="978408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B2B828-B94B-43D0-9360-BF6B58272C92}"/>
              </a:ext>
            </a:extLst>
          </p:cNvPr>
          <p:cNvSpPr txBox="1"/>
          <p:nvPr/>
        </p:nvSpPr>
        <p:spPr>
          <a:xfrm>
            <a:off x="1194748" y="304800"/>
            <a:ext cx="9799328" cy="5715000"/>
          </a:xfrm>
          <a:prstGeom prst="rect">
            <a:avLst/>
          </a:prstGeom>
          <a:noFill/>
          <a:ln w="82550">
            <a:solidFill>
              <a:srgbClr val="84867B"/>
            </a:solidFill>
            <a:miter lim="800000"/>
          </a:ln>
        </p:spPr>
        <p:txBody>
          <a:bodyPr wrap="square" rtlCol="0">
            <a:spAutoFit/>
          </a:bodyPr>
          <a:lstStyle/>
          <a:p>
            <a:endParaRPr lang="en-US" dirty="0"/>
          </a:p>
        </p:txBody>
      </p:sp>
      <p:sp>
        <p:nvSpPr>
          <p:cNvPr id="7" name="TextBox 6">
            <a:extLst>
              <a:ext uri="{FF2B5EF4-FFF2-40B4-BE49-F238E27FC236}">
                <a16:creationId xmlns:a16="http://schemas.microsoft.com/office/drawing/2014/main" id="{8F0F9576-7F69-4E2C-B734-0B09E2E63384}"/>
              </a:ext>
            </a:extLst>
          </p:cNvPr>
          <p:cNvSpPr txBox="1"/>
          <p:nvPr/>
        </p:nvSpPr>
        <p:spPr>
          <a:xfrm>
            <a:off x="1236970" y="304800"/>
            <a:ext cx="8427728" cy="5632311"/>
          </a:xfrm>
          <a:prstGeom prst="rect">
            <a:avLst/>
          </a:prstGeom>
          <a:noFill/>
        </p:spPr>
        <p:txBody>
          <a:bodyPr wrap="square" rtlCol="0">
            <a:spAutoFit/>
          </a:bodyPr>
          <a:lstStyle/>
          <a:p>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"Id": "1",</a:t>
            </a:r>
          </a:p>
          <a:p>
            <a:r>
              <a:rPr lang="en-US" sz="2400" dirty="0">
                <a:latin typeface="Consolas" panose="020B0609020204030204" pitchFamily="49" charset="0"/>
              </a:rPr>
              <a:t>      "Name": "Red Eye Rye",</a:t>
            </a:r>
          </a:p>
          <a:p>
            <a:r>
              <a:rPr lang="en-US" sz="2400" dirty="0">
                <a:latin typeface="Consolas" panose="020B0609020204030204" pitchFamily="49" charset="0"/>
              </a:rPr>
              <a:t>      "Style": "Rye",</a:t>
            </a:r>
          </a:p>
          <a:p>
            <a:r>
              <a:rPr lang="en-US" sz="2400" dirty="0">
                <a:latin typeface="Consolas" panose="020B0609020204030204" pitchFamily="49" charset="0"/>
              </a:rPr>
              <a:t>      "Abv": "6.7%",</a:t>
            </a:r>
          </a:p>
          <a:p>
            <a:r>
              <a:rPr lang="en-US" sz="2400" dirty="0">
                <a:latin typeface="Consolas" panose="020B0609020204030204" pitchFamily="49" charset="0"/>
              </a:rPr>
              <a:t>      "BreweryId": "10003"</a:t>
            </a:r>
          </a:p>
          <a:p>
            <a:r>
              <a:rPr lang="en-US" sz="2400" dirty="0">
                <a:latin typeface="Consolas" panose="020B0609020204030204" pitchFamily="49" charset="0"/>
              </a:rPr>
              <a:t>   },</a:t>
            </a:r>
          </a:p>
          <a:p>
            <a:r>
              <a:rPr lang="en-US" sz="2400" dirty="0">
                <a:latin typeface="Consolas" panose="020B0609020204030204" pitchFamily="49" charset="0"/>
              </a:rPr>
              <a:t>   {</a:t>
            </a:r>
          </a:p>
          <a:p>
            <a:r>
              <a:rPr lang="en-US" sz="2400" dirty="0">
                <a:latin typeface="Consolas" panose="020B0609020204030204" pitchFamily="49" charset="0"/>
              </a:rPr>
              <a:t>      "Id": "2",</a:t>
            </a:r>
          </a:p>
          <a:p>
            <a:r>
              <a:rPr lang="en-US" sz="2400" dirty="0">
                <a:latin typeface="Consolas" panose="020B0609020204030204" pitchFamily="49" charset="0"/>
              </a:rPr>
              <a:t>      "Name": "Poetic Pestilence",</a:t>
            </a:r>
          </a:p>
          <a:p>
            <a:r>
              <a:rPr lang="en-US" sz="2400" dirty="0">
                <a:latin typeface="Consolas" panose="020B0609020204030204" pitchFamily="49" charset="0"/>
              </a:rPr>
              <a:t>      "Style": "India Pale Ale",</a:t>
            </a:r>
          </a:p>
          <a:p>
            <a:r>
              <a:rPr lang="en-US" sz="2400" dirty="0">
                <a:latin typeface="Consolas" panose="020B0609020204030204" pitchFamily="49" charset="0"/>
              </a:rPr>
              <a:t>      "Abv": "11%",</a:t>
            </a:r>
          </a:p>
          <a:p>
            <a:r>
              <a:rPr lang="en-US" sz="2400" dirty="0">
                <a:latin typeface="Consolas" panose="020B0609020204030204" pitchFamily="49" charset="0"/>
              </a:rPr>
              <a:t>      "BreweryId": "10004"</a:t>
            </a:r>
          </a:p>
          <a:p>
            <a:r>
              <a:rPr lang="en-US" sz="2400" dirty="0">
                <a:latin typeface="Consolas" panose="020B0609020204030204" pitchFamily="49" charset="0"/>
              </a:rPr>
              <a:t>   }, </a:t>
            </a:r>
            <a:r>
              <a:rPr lang="en-US" sz="2400" dirty="0"/>
              <a:t>…</a:t>
            </a:r>
          </a:p>
        </p:txBody>
      </p:sp>
      <p:cxnSp>
        <p:nvCxnSpPr>
          <p:cNvPr id="6" name="Straight Connector 5">
            <a:extLst>
              <a:ext uri="{FF2B5EF4-FFF2-40B4-BE49-F238E27FC236}">
                <a16:creationId xmlns:a16="http://schemas.microsoft.com/office/drawing/2014/main" id="{978F2C62-CAB9-408E-A868-1F4D36FF0F69}"/>
              </a:ext>
            </a:extLst>
          </p:cNvPr>
          <p:cNvCxnSpPr/>
          <p:nvPr/>
        </p:nvCxnSpPr>
        <p:spPr>
          <a:xfrm>
            <a:off x="0" y="6160008"/>
            <a:ext cx="12188825" cy="0"/>
          </a:xfrm>
          <a:prstGeom prst="line">
            <a:avLst/>
          </a:prstGeom>
          <a:ln w="63500">
            <a:solidFill>
              <a:srgbClr val="ACADA8"/>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0C7405-EFEE-4278-BAA2-46C08FCA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90" y="6372450"/>
            <a:ext cx="1917643" cy="447450"/>
          </a:xfrm>
          <a:prstGeom prst="rect">
            <a:avLst/>
          </a:prstGeom>
        </p:spPr>
      </p:pic>
      <p:cxnSp>
        <p:nvCxnSpPr>
          <p:cNvPr id="9" name="Straight Connector 8">
            <a:extLst>
              <a:ext uri="{FF2B5EF4-FFF2-40B4-BE49-F238E27FC236}">
                <a16:creationId xmlns:a16="http://schemas.microsoft.com/office/drawing/2014/main" id="{22C15CFC-D655-4FF4-84DA-8228B61830A9}"/>
              </a:ext>
            </a:extLst>
          </p:cNvPr>
          <p:cNvCxnSpPr/>
          <p:nvPr/>
        </p:nvCxnSpPr>
        <p:spPr>
          <a:xfrm>
            <a:off x="0" y="6236208"/>
            <a:ext cx="12188825" cy="0"/>
          </a:xfrm>
          <a:prstGeom prst="line">
            <a:avLst/>
          </a:prstGeom>
          <a:ln w="107950">
            <a:solidFill>
              <a:srgbClr val="8486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95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http://schemas.microsoft.com/office/2006/metadata/properties"/>
    <ds:schemaRef ds:uri="http://purl.org/dc/elements/1.1/"/>
    <ds:schemaRef ds:uri="4873beb7-5857-4685-be1f-d57550cc96cc"/>
    <ds:schemaRef ds:uri="http://purl.org/dc/terms/"/>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20848</TotalTime>
  <Words>4980</Words>
  <Application>Microsoft Office PowerPoint</Application>
  <PresentationFormat>Custom</PresentationFormat>
  <Paragraphs>591</Paragraphs>
  <Slides>83</Slides>
  <Notes>77</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Calibri Light</vt:lpstr>
      <vt:lpstr>Consolas</vt:lpstr>
      <vt:lpstr>Office Theme</vt:lpstr>
      <vt:lpstr>Tools &amp; Strategies for Consuming APIs</vt:lpstr>
      <vt:lpstr>PowerPoint Presentation</vt:lpstr>
      <vt:lpstr>PowerPoint Presentation</vt:lpstr>
      <vt:lpstr>Third-Party Web APIs</vt:lpstr>
      <vt:lpstr>API Types</vt:lpstr>
      <vt:lpstr>API types</vt:lpstr>
      <vt:lpstr>If we want beer…</vt:lpstr>
      <vt:lpstr>Response Types for RPC and REST</vt:lpstr>
      <vt:lpstr>PowerPoint Presentation</vt:lpstr>
      <vt:lpstr>PowerPoint Presentation</vt:lpstr>
      <vt:lpstr>PowerPoint Presentation</vt:lpstr>
      <vt:lpstr>/beers?format=json</vt:lpstr>
      <vt:lpstr>If we want beer with SOAP…</vt:lpstr>
      <vt:lpstr>PowerPoint Presentation</vt:lpstr>
      <vt:lpstr>PowerPoint Presentation</vt:lpstr>
      <vt:lpstr>PowerPoint Presentation</vt:lpstr>
      <vt:lpstr>API Components</vt:lpstr>
      <vt:lpstr>API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&amp; Authorization</vt:lpstr>
      <vt:lpstr>PowerPoint Presentation</vt:lpstr>
      <vt:lpstr>Integration Tools</vt:lpstr>
      <vt:lpstr>Tools</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Coding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Review</vt:lpstr>
      <vt:lpstr>Communicating  with Owner</vt:lpstr>
      <vt:lpstr>Cheers to Good Communication</vt:lpstr>
      <vt:lpstr>Drink Responsibly!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&amp; Strategies for Consuming APIs</dc:title>
  <dc:creator>Tonya Cooper</dc:creator>
  <cp:lastModifiedBy>Cooper, Tonya</cp:lastModifiedBy>
  <cp:revision>234</cp:revision>
  <dcterms:created xsi:type="dcterms:W3CDTF">2017-07-05T20:08:38Z</dcterms:created>
  <dcterms:modified xsi:type="dcterms:W3CDTF">2019-04-02T02:00:14Z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MSIP_Label_807724ff-9999-494f-b257-05dacc46ac87_Enabled">
    <vt:lpwstr>True</vt:lpwstr>
  </property>
  <property fmtid="{D5CDD505-2E9C-101B-9397-08002B2CF9AE}" pid="9" name="MSIP_Label_807724ff-9999-494f-b257-05dacc46ac87_SiteId">
    <vt:lpwstr>e58c8e81-abd8-48a8-929d-eb67611b83bd</vt:lpwstr>
  </property>
  <property fmtid="{D5CDD505-2E9C-101B-9397-08002B2CF9AE}" pid="10" name="MSIP_Label_807724ff-9999-494f-b257-05dacc46ac87_Owner">
    <vt:lpwstr>tonyacooper@quickenloans.com</vt:lpwstr>
  </property>
  <property fmtid="{D5CDD505-2E9C-101B-9397-08002B2CF9AE}" pid="11" name="MSIP_Label_807724ff-9999-494f-b257-05dacc46ac87_SetDate">
    <vt:lpwstr>2019-02-07T03:00:27.3508485Z</vt:lpwstr>
  </property>
  <property fmtid="{D5CDD505-2E9C-101B-9397-08002B2CF9AE}" pid="12" name="MSIP_Label_807724ff-9999-494f-b257-05dacc46ac87_Name">
    <vt:lpwstr>Wide Open</vt:lpwstr>
  </property>
  <property fmtid="{D5CDD505-2E9C-101B-9397-08002B2CF9AE}" pid="13" name="MSIP_Label_807724ff-9999-494f-b257-05dacc46ac87_Application">
    <vt:lpwstr>Microsoft Azure Information Protection</vt:lpwstr>
  </property>
  <property fmtid="{D5CDD505-2E9C-101B-9397-08002B2CF9AE}" pid="14" name="MSIP_Label_807724ff-9999-494f-b257-05dacc46ac87_Extended_MSFT_Method">
    <vt:lpwstr>Automatic</vt:lpwstr>
  </property>
  <property fmtid="{D5CDD505-2E9C-101B-9397-08002B2CF9AE}" pid="15" name="Sensitivity">
    <vt:lpwstr>Wide Open</vt:lpwstr>
  </property>
</Properties>
</file>